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4"/>
  </p:handoutMasterIdLst>
  <p:sldIdLst>
    <p:sldId id="256" r:id="rId3"/>
  </p:sldIdLst>
  <p:sldSz cx="12192000" cy="6858000"/>
  <p:notesSz cx="6858000" cy="9144000"/>
  <p:custDataLst>
    <p:tags r:id="rId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150" d="100"/>
          <a:sy n="150" d="100"/>
        </p:scale>
        <p:origin x="-48" y="972"/>
      </p:cViewPr>
      <p:guideLst>
        <p:guide orient="horz" pos="2160"/>
        <p:guide pos="3799"/>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C6D6F-68C3-474A-B43B-5F1F0E6F025D}"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4EA672-6246-4D36-B35A-726765B0C5E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64600-2A78-4616-979C-3FD94E587BA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CF532-8B6A-4203-B4ED-AD93D68F24B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0" y="0"/>
            <a:ext cx="12192000" cy="904875"/>
          </a:xfrm>
          <a:prstGeom prst="rect">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04874"/>
            <a:ext cx="4057649" cy="595312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9075" y="83820"/>
            <a:ext cx="11690985" cy="904240"/>
          </a:xfrm>
          <a:prstGeom prst="rect">
            <a:avLst/>
          </a:prstGeom>
          <a:noFill/>
        </p:spPr>
        <p:txBody>
          <a:bodyPr wrap="square" rtlCol="0">
            <a:noAutofit/>
          </a:bodyPr>
          <a:lstStyle/>
          <a:p>
            <a:pPr algn="ctr" rtl="0" eaLnBrk="0">
              <a:lnSpc>
                <a:spcPct val="111000"/>
              </a:lnSpc>
            </a:pPr>
            <a:r>
              <a:rPr lang="zh-CN" altLang="en-US" sz="1650" b="1" dirty="0" smtClean="0">
                <a:solidFill>
                  <a:schemeClr val="tx1">
                    <a:lumMod val="95000"/>
                    <a:lumOff val="5000"/>
                  </a:schemeClr>
                </a:solidFill>
                <a:sym typeface="+mn-ea"/>
              </a:rPr>
              <a:t>四川省川味王食品有限公司申报</a:t>
            </a:r>
            <a:r>
              <a:rPr lang="zh-CN" altLang="en-US" sz="1650" b="1" dirty="0" smtClean="0">
                <a:solidFill>
                  <a:schemeClr val="tx1">
                    <a:lumMod val="95000"/>
                    <a:lumOff val="5000"/>
                  </a:schemeClr>
                </a:solidFill>
                <a:sym typeface="+mn-ea"/>
              </a:rPr>
              <a:t>的</a:t>
            </a:r>
            <a:endParaRPr lang="zh-CN" altLang="en-US" sz="1650" b="1" dirty="0" smtClean="0">
              <a:solidFill>
                <a:schemeClr val="tx1">
                  <a:lumMod val="95000"/>
                  <a:lumOff val="5000"/>
                </a:schemeClr>
              </a:solidFill>
              <a:sym typeface="+mn-ea"/>
            </a:endParaRPr>
          </a:p>
          <a:p>
            <a:pPr algn="ctr" rtl="0" eaLnBrk="0">
              <a:lnSpc>
                <a:spcPct val="111000"/>
              </a:lnSpc>
            </a:pPr>
            <a:r>
              <a:rPr lang="zh-CN" altLang="en-US" sz="1650" b="1" dirty="0" smtClean="0">
                <a:solidFill>
                  <a:schemeClr val="tx1">
                    <a:lumMod val="95000"/>
                    <a:lumOff val="5000"/>
                  </a:schemeClr>
                </a:solidFill>
                <a:sym typeface="+mn-ea"/>
              </a:rPr>
              <a:t>川味王预制食品生产加工项目建筑设计方案批前公示</a:t>
            </a:r>
            <a:endParaRPr lang="zh-CN" altLang="en-US" sz="1650" b="1" dirty="0">
              <a:solidFill>
                <a:schemeClr val="tx1">
                  <a:lumMod val="95000"/>
                  <a:lumOff val="5000"/>
                </a:schemeClr>
              </a:solidFill>
            </a:endParaRPr>
          </a:p>
        </p:txBody>
      </p:sp>
      <p:sp>
        <p:nvSpPr>
          <p:cNvPr id="10" name="文本框 9"/>
          <p:cNvSpPr txBox="1"/>
          <p:nvPr/>
        </p:nvSpPr>
        <p:spPr>
          <a:xfrm>
            <a:off x="14605" y="918845"/>
            <a:ext cx="4007485" cy="4460875"/>
          </a:xfrm>
          <a:prstGeom prst="rect">
            <a:avLst/>
          </a:prstGeom>
          <a:noFill/>
        </p:spPr>
        <p:txBody>
          <a:bodyPr wrap="square" rtlCol="0">
            <a:noAutofit/>
          </a:bodyPr>
          <a:lstStyle/>
          <a:p>
            <a:pPr algn="ctr"/>
            <a:r>
              <a:rPr lang="en-US" altLang="zh-CN" sz="1000" dirty="0" smtClean="0">
                <a:latin typeface="黑体" panose="02010609060101010101" charset="-122"/>
                <a:ea typeface="黑体" panose="02010609060101010101" charset="-122"/>
                <a:cs typeface="黑体" panose="02010609060101010101" charset="-122"/>
              </a:rPr>
              <a:t> </a:t>
            </a:r>
            <a:r>
              <a:rPr lang="zh-CN" altLang="en-US" dirty="0" smtClean="0">
                <a:latin typeface="黑体" panose="02010609060101010101" charset="-122"/>
                <a:ea typeface="黑体" panose="02010609060101010101" charset="-122"/>
                <a:cs typeface="黑体" panose="02010609060101010101" charset="-122"/>
              </a:rPr>
              <a:t>公示说明</a:t>
            </a:r>
            <a:endParaRPr lang="zh-CN" altLang="en-US" dirty="0" smtClean="0">
              <a:latin typeface="黑体" panose="02010609060101010101" charset="-122"/>
              <a:ea typeface="黑体" panose="02010609060101010101" charset="-122"/>
              <a:cs typeface="黑体" panose="02010609060101010101" charset="-122"/>
            </a:endParaRPr>
          </a:p>
          <a:p>
            <a:pPr algn="ctr"/>
            <a:endParaRPr lang="en-US" altLang="zh-CN" sz="1400" dirty="0" smtClean="0">
              <a:latin typeface="黑体" panose="02010609060101010101" charset="-122"/>
              <a:ea typeface="黑体" panose="02010609060101010101" charset="-122"/>
              <a:cs typeface="黑体" panose="02010609060101010101" charset="-122"/>
            </a:endParaRPr>
          </a:p>
          <a:p>
            <a:pPr algn="l" rtl="0" eaLnBrk="0">
              <a:lnSpc>
                <a:spcPct val="125000"/>
              </a:lnSpc>
              <a:spcBef>
                <a:spcPct val="0"/>
              </a:spcBef>
              <a:spcAft>
                <a:spcPct val="0"/>
              </a:spcAft>
            </a:pPr>
            <a:r>
              <a:rPr lang="en-US" altLang="zh-CN" sz="1000" b="1" dirty="0" smtClean="0">
                <a:solidFill>
                  <a:schemeClr val="tx1">
                    <a:lumMod val="95000"/>
                    <a:lumOff val="5000"/>
                  </a:schemeClr>
                </a:solidFill>
                <a:sym typeface="+mn-ea"/>
              </a:rPr>
              <a:t>        </a:t>
            </a:r>
            <a:r>
              <a:rPr sz="1250" spc="100" dirty="0">
                <a:solidFill>
                  <a:srgbClr val="000000">
                    <a:alpha val="100000"/>
                  </a:srgbClr>
                </a:solidFill>
                <a:latin typeface="+mn-ea"/>
                <a:cs typeface="+mn-ea"/>
                <a:sym typeface="+mn-ea"/>
              </a:rPr>
              <a:t>  四川省川味王食品有限公司申报的川味王预制食品生产加工项目建筑设计方案，</a:t>
            </a:r>
            <a:r>
              <a:rPr sz="1250" spc="100" dirty="0">
                <a:solidFill>
                  <a:srgbClr val="000000">
                    <a:alpha val="100000"/>
                  </a:srgbClr>
                </a:solidFill>
                <a:latin typeface="+mn-ea"/>
                <a:cs typeface="+mn-ea"/>
              </a:rPr>
              <a:t>项目位于西宁大道以北，雁云路以南、锦绣大道北段以东、樟宁路以西，</a:t>
            </a:r>
            <a:r>
              <a:rPr sz="1250" spc="100" dirty="0">
                <a:solidFill>
                  <a:srgbClr val="000000">
                    <a:alpha val="100000"/>
                  </a:srgbClr>
                </a:solidFill>
                <a:latin typeface="+mn-ea"/>
                <a:cs typeface="+mn-ea"/>
                <a:sym typeface="+mn-ea"/>
              </a:rPr>
              <a:t>建筑设计方案于2024年11月8日经遂宁高新区国土空间规划委员会第二十七</a:t>
            </a:r>
            <a:r>
              <a:rPr sz="1250" spc="100" dirty="0">
                <a:solidFill>
                  <a:srgbClr val="000000">
                    <a:alpha val="100000"/>
                  </a:srgbClr>
                </a:solidFill>
                <a:latin typeface="+mn-ea"/>
                <a:cs typeface="+mn-ea"/>
              </a:rPr>
              <a:t>次</a:t>
            </a:r>
            <a:r>
              <a:rPr sz="1250" spc="100" dirty="0">
                <a:solidFill>
                  <a:srgbClr val="000000">
                    <a:alpha val="100000"/>
                  </a:srgbClr>
                </a:solidFill>
                <a:latin typeface="+mn-ea"/>
                <a:cs typeface="+mn-ea"/>
              </a:rPr>
              <a:t>规委会会审议通过。我局拟办理其审批手续，现提前将总平图、效果图予以公示，征求相</a:t>
            </a:r>
            <a:r>
              <a:rPr sz="1250" spc="100" dirty="0">
                <a:solidFill>
                  <a:srgbClr val="000000">
                    <a:alpha val="100000"/>
                  </a:srgbClr>
                </a:solidFill>
                <a:latin typeface="+mn-ea"/>
                <a:cs typeface="+mn-ea"/>
                <a:sym typeface="+mn-ea"/>
              </a:rPr>
              <a:t>关意见。</a:t>
            </a:r>
            <a:endParaRPr lang="zh-CN" altLang="en-US" sz="1250" dirty="0" smtClean="0">
              <a:latin typeface="+mn-ea"/>
              <a:cs typeface="+mn-ea"/>
            </a:endParaRPr>
          </a:p>
          <a:p>
            <a:pPr>
              <a:lnSpc>
                <a:spcPct val="125000"/>
              </a:lnSpc>
              <a:spcBef>
                <a:spcPct val="0"/>
              </a:spcBef>
              <a:spcAft>
                <a:spcPct val="0"/>
              </a:spcAft>
            </a:pPr>
            <a:r>
              <a:rPr lang="en-US" altLang="zh-CN" sz="1250" dirty="0" smtClean="0">
                <a:latin typeface="+mn-ea"/>
                <a:cs typeface="+mn-ea"/>
              </a:rPr>
              <a:t>    </a:t>
            </a:r>
            <a:r>
              <a:rPr lang="zh-CN" altLang="en-US" sz="1250" dirty="0" smtClean="0">
                <a:latin typeface="+mn-ea"/>
                <a:cs typeface="+mn-ea"/>
              </a:rPr>
              <a:t>公示时间：</a:t>
            </a:r>
            <a:r>
              <a:rPr lang="zh-CN" altLang="en-US" sz="1250" dirty="0">
                <a:latin typeface="+mn-ea"/>
                <a:cs typeface="+mn-ea"/>
                <a:sym typeface="+mn-ea"/>
              </a:rPr>
              <a:t>202</a:t>
            </a:r>
            <a:r>
              <a:rPr lang="en-US" altLang="zh-CN" sz="1250" dirty="0">
                <a:latin typeface="+mn-ea"/>
                <a:cs typeface="+mn-ea"/>
                <a:sym typeface="+mn-ea"/>
              </a:rPr>
              <a:t>4</a:t>
            </a:r>
            <a:r>
              <a:rPr lang="zh-CN" altLang="en-US" sz="1250" dirty="0">
                <a:latin typeface="+mn-ea"/>
                <a:cs typeface="+mn-ea"/>
                <a:sym typeface="+mn-ea"/>
              </a:rPr>
              <a:t>年</a:t>
            </a:r>
            <a:r>
              <a:rPr lang="en-US" altLang="zh-CN" sz="1250" dirty="0">
                <a:latin typeface="+mn-ea"/>
                <a:cs typeface="+mn-ea"/>
                <a:sym typeface="+mn-ea"/>
              </a:rPr>
              <a:t>12</a:t>
            </a:r>
            <a:r>
              <a:rPr lang="zh-CN" altLang="en-US" sz="1250" dirty="0">
                <a:latin typeface="+mn-ea"/>
                <a:cs typeface="+mn-ea"/>
                <a:sym typeface="+mn-ea"/>
              </a:rPr>
              <a:t>月</a:t>
            </a:r>
            <a:r>
              <a:rPr lang="en-US" altLang="zh-CN" sz="1250" dirty="0">
                <a:latin typeface="+mn-ea"/>
                <a:cs typeface="+mn-ea"/>
                <a:sym typeface="+mn-ea"/>
              </a:rPr>
              <a:t>31</a:t>
            </a:r>
            <a:r>
              <a:rPr lang="zh-CN" altLang="en-US" sz="1250" dirty="0">
                <a:latin typeface="+mn-ea"/>
                <a:cs typeface="+mn-ea"/>
                <a:sym typeface="+mn-ea"/>
              </a:rPr>
              <a:t>日至</a:t>
            </a:r>
            <a:r>
              <a:rPr lang="zh-CN" altLang="en-US" sz="1250" dirty="0">
                <a:latin typeface="+mn-ea"/>
                <a:cs typeface="+mn-ea"/>
                <a:sym typeface="+mn-ea"/>
              </a:rPr>
              <a:t>202</a:t>
            </a:r>
            <a:r>
              <a:rPr lang="en-US" altLang="zh-CN" sz="1250" dirty="0">
                <a:latin typeface="+mn-ea"/>
                <a:cs typeface="+mn-ea"/>
                <a:sym typeface="+mn-ea"/>
              </a:rPr>
              <a:t>5</a:t>
            </a:r>
            <a:r>
              <a:rPr lang="zh-CN" altLang="en-US" sz="1250" dirty="0">
                <a:latin typeface="+mn-ea"/>
                <a:cs typeface="+mn-ea"/>
                <a:sym typeface="+mn-ea"/>
              </a:rPr>
              <a:t>年</a:t>
            </a:r>
            <a:r>
              <a:rPr lang="en-US" altLang="zh-CN" sz="1250" dirty="0">
                <a:latin typeface="+mn-ea"/>
                <a:cs typeface="+mn-ea"/>
                <a:sym typeface="+mn-ea"/>
              </a:rPr>
              <a:t>1</a:t>
            </a:r>
            <a:r>
              <a:rPr lang="zh-CN" altLang="en-US" sz="1250" dirty="0">
                <a:latin typeface="+mn-ea"/>
                <a:cs typeface="+mn-ea"/>
                <a:sym typeface="+mn-ea"/>
              </a:rPr>
              <a:t>月</a:t>
            </a:r>
            <a:r>
              <a:rPr lang="en-US" altLang="zh-CN" sz="1250" dirty="0">
                <a:latin typeface="+mn-ea"/>
                <a:cs typeface="+mn-ea"/>
                <a:sym typeface="+mn-ea"/>
              </a:rPr>
              <a:t>9</a:t>
            </a:r>
            <a:r>
              <a:rPr lang="zh-CN" altLang="en-US" sz="1250" dirty="0">
                <a:latin typeface="+mn-ea"/>
                <a:cs typeface="+mn-ea"/>
                <a:sym typeface="+mn-ea"/>
              </a:rPr>
              <a:t>日</a:t>
            </a:r>
            <a:endParaRPr lang="zh-CN" altLang="en-US" sz="1250" dirty="0" smtClean="0">
              <a:highlight>
                <a:srgbClr val="FFFF00"/>
              </a:highlight>
              <a:latin typeface="+mn-ea"/>
              <a:cs typeface="+mn-ea"/>
            </a:endParaRPr>
          </a:p>
          <a:p>
            <a:pPr>
              <a:lnSpc>
                <a:spcPct val="125000"/>
              </a:lnSpc>
              <a:spcBef>
                <a:spcPct val="0"/>
              </a:spcBef>
              <a:spcAft>
                <a:spcPct val="0"/>
              </a:spcAft>
            </a:pPr>
            <a:r>
              <a:rPr lang="en-US" altLang="zh-CN" sz="1250" dirty="0" smtClean="0">
                <a:latin typeface="+mn-ea"/>
                <a:cs typeface="+mn-ea"/>
              </a:rPr>
              <a:t>    </a:t>
            </a:r>
            <a:r>
              <a:rPr lang="zh-CN" altLang="en-US" sz="1250" dirty="0" smtClean="0">
                <a:latin typeface="+mn-ea"/>
                <a:cs typeface="+mn-ea"/>
              </a:rPr>
              <a:t>公示及反映方式：有关单位或个人对该项目审批有任何意见或建议等，可在公示期间通过以下方式向遂宁高新区自然资源和规划分局反映。</a:t>
            </a:r>
            <a:endParaRPr sz="1250" spc="80" dirty="0">
              <a:solidFill>
                <a:srgbClr val="000000">
                  <a:alpha val="100000"/>
                </a:srgbClr>
              </a:solidFill>
              <a:latin typeface="+mn-ea"/>
              <a:cs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1</a:t>
            </a:r>
            <a:r>
              <a:rPr lang="en-US" altLang="zh-CN" sz="1250" dirty="0" smtClean="0">
                <a:latin typeface="+mn-ea"/>
                <a:cs typeface="+mn-ea"/>
                <a:sym typeface="+mn-ea"/>
              </a:rPr>
              <a:t>.</a:t>
            </a:r>
            <a:r>
              <a:rPr lang="zh-CN" altLang="en-US" sz="1250" dirty="0" smtClean="0">
                <a:latin typeface="+mn-ea"/>
                <a:cs typeface="+mn-ea"/>
                <a:sym typeface="+mn-ea"/>
              </a:rPr>
              <a:t>网上留言：</a:t>
            </a:r>
            <a:r>
              <a:rPr lang="en-US" altLang="zh-CN" sz="1250" dirty="0" smtClean="0">
                <a:latin typeface="+mn-ea"/>
                <a:cs typeface="+mn-ea"/>
              </a:rPr>
              <a:t>https://gxq.suining.gov.cn/</a:t>
            </a:r>
            <a:endParaRPr lang="en-US" altLang="zh-CN" sz="1250" dirty="0" smtClean="0">
              <a:latin typeface="+mn-ea"/>
              <a:cs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2</a:t>
            </a:r>
            <a:r>
              <a:rPr lang="en-US" altLang="zh-CN" sz="1250" dirty="0" smtClean="0">
                <a:latin typeface="+mn-ea"/>
                <a:cs typeface="+mn-ea"/>
                <a:sym typeface="+mn-ea"/>
              </a:rPr>
              <a:t>.</a:t>
            </a:r>
            <a:r>
              <a:rPr lang="zh-CN" altLang="en-US" sz="1250" dirty="0" smtClean="0">
                <a:latin typeface="+mn-ea"/>
                <a:cs typeface="+mn-ea"/>
                <a:sym typeface="+mn-ea"/>
              </a:rPr>
              <a:t>电子邮箱：</a:t>
            </a:r>
            <a:r>
              <a:rPr lang="en-US" altLang="zh-CN" sz="1250" dirty="0" smtClean="0">
                <a:latin typeface="+mn-ea"/>
                <a:cs typeface="+mn-ea"/>
                <a:sym typeface="+mn-ea"/>
              </a:rPr>
              <a:t>837552397</a:t>
            </a:r>
            <a:r>
              <a:rPr lang="zh-CN" altLang="en-US" sz="1250" dirty="0" smtClean="0">
                <a:latin typeface="+mn-ea"/>
                <a:cs typeface="+mn-ea"/>
                <a:sym typeface="+mn-ea"/>
              </a:rPr>
              <a:t>@qq.com</a:t>
            </a:r>
            <a:endParaRPr lang="zh-CN" altLang="en-US" sz="1250" dirty="0" smtClean="0">
              <a:latin typeface="+mn-ea"/>
              <a:cs typeface="+mn-ea"/>
              <a:sym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3</a:t>
            </a:r>
            <a:r>
              <a:rPr lang="en-US" altLang="zh-CN" sz="1250" dirty="0" smtClean="0">
                <a:latin typeface="+mn-ea"/>
                <a:cs typeface="+mn-ea"/>
                <a:sym typeface="+mn-ea"/>
              </a:rPr>
              <a:t>.</a:t>
            </a:r>
            <a:r>
              <a:rPr lang="zh-CN" altLang="en-US" sz="1250" dirty="0" smtClean="0">
                <a:latin typeface="+mn-ea"/>
                <a:cs typeface="+mn-ea"/>
                <a:sym typeface="+mn-ea"/>
              </a:rPr>
              <a:t>信件寄往“</a:t>
            </a:r>
            <a:r>
              <a:rPr lang="zh-CN" altLang="en-US" sz="1250" dirty="0" smtClean="0">
                <a:latin typeface="+mn-ea"/>
                <a:cs typeface="+mn-ea"/>
                <a:sym typeface="+mn-ea"/>
              </a:rPr>
              <a:t>遂宁高新区自然资源和规划分局空间规划股”（请在信封封面注明“规划公示”</a:t>
            </a:r>
            <a:r>
              <a:rPr lang="zh-CN" altLang="en-US" sz="1250" dirty="0" smtClean="0">
                <a:latin typeface="+mn-ea"/>
                <a:cs typeface="+mn-ea"/>
                <a:sym typeface="+mn-ea"/>
              </a:rPr>
              <a:t>字样</a:t>
            </a:r>
            <a:r>
              <a:rPr lang="zh-CN" altLang="en-US" sz="1250" dirty="0" smtClean="0">
                <a:latin typeface="+mn-ea"/>
                <a:cs typeface="+mn-ea"/>
                <a:sym typeface="+mn-ea"/>
              </a:rPr>
              <a:t>），邮编：629000</a:t>
            </a:r>
            <a:endParaRPr lang="zh-CN" altLang="en-US" sz="1250" dirty="0" smtClean="0">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r" rtl="0" eaLnBrk="0">
              <a:lnSpc>
                <a:spcPct val="125000"/>
              </a:lnSpc>
              <a:spcBef>
                <a:spcPct val="0"/>
              </a:spcBef>
              <a:spcAft>
                <a:spcPct val="0"/>
              </a:spcAft>
            </a:pPr>
            <a:r>
              <a:rPr lang="zh-CN" altLang="en-US" sz="1250" dirty="0" smtClean="0">
                <a:latin typeface="+mn-ea"/>
                <a:cs typeface="+mn-ea"/>
                <a:sym typeface="+mn-ea"/>
              </a:rPr>
              <a:t>遂宁高新区自然资源和规划分局</a:t>
            </a:r>
            <a:endParaRPr lang="zh-CN" altLang="en-US" sz="1250" dirty="0" smtClean="0">
              <a:latin typeface="+mn-ea"/>
              <a:cs typeface="+mn-ea"/>
              <a:sym typeface="+mn-ea"/>
            </a:endParaRPr>
          </a:p>
          <a:p>
            <a:pPr marL="26035" algn="r" rtl="0" eaLnBrk="0">
              <a:lnSpc>
                <a:spcPct val="125000"/>
              </a:lnSpc>
              <a:spcBef>
                <a:spcPct val="0"/>
              </a:spcBef>
              <a:spcAft>
                <a:spcPct val="0"/>
              </a:spcAft>
            </a:pPr>
            <a:r>
              <a:rPr lang="zh-CN" altLang="en-US" sz="1250" dirty="0" smtClean="0">
                <a:latin typeface="+mn-ea"/>
                <a:cs typeface="+mn-ea"/>
                <a:sym typeface="+mn-ea"/>
              </a:rPr>
              <a:t>2024年</a:t>
            </a:r>
            <a:r>
              <a:rPr lang="en-US" altLang="zh-CN" sz="1250" dirty="0">
                <a:latin typeface="+mn-ea"/>
                <a:cs typeface="+mn-ea"/>
                <a:sym typeface="+mn-ea"/>
              </a:rPr>
              <a:t>12</a:t>
            </a:r>
            <a:r>
              <a:rPr lang="zh-CN" altLang="en-US" sz="1250" dirty="0">
                <a:latin typeface="+mn-ea"/>
                <a:cs typeface="+mn-ea"/>
                <a:sym typeface="+mn-ea"/>
              </a:rPr>
              <a:t>月</a:t>
            </a:r>
            <a:r>
              <a:rPr lang="en-US" altLang="zh-CN" sz="1250" dirty="0">
                <a:latin typeface="+mn-ea"/>
                <a:cs typeface="+mn-ea"/>
                <a:sym typeface="+mn-ea"/>
              </a:rPr>
              <a:t>31</a:t>
            </a:r>
            <a:r>
              <a:rPr lang="zh-CN" altLang="en-US" sz="1250" dirty="0" smtClean="0">
                <a:latin typeface="+mn-ea"/>
                <a:cs typeface="+mn-ea"/>
                <a:sym typeface="+mn-ea"/>
              </a:rPr>
              <a:t>日</a:t>
            </a:r>
            <a:endParaRPr lang="zh-CN" altLang="en-US" sz="1250" spc="90" dirty="0">
              <a:solidFill>
                <a:srgbClr val="000000">
                  <a:alpha val="100000"/>
                </a:srgbClr>
              </a:solidFill>
              <a:latin typeface="+mn-ea"/>
              <a:cs typeface="+mn-ea"/>
              <a:sym typeface="+mn-ea"/>
            </a:endParaRPr>
          </a:p>
        </p:txBody>
      </p:sp>
      <p:sp>
        <p:nvSpPr>
          <p:cNvPr id="22" name="文本框 21"/>
          <p:cNvSpPr txBox="1"/>
          <p:nvPr/>
        </p:nvSpPr>
        <p:spPr>
          <a:xfrm>
            <a:off x="10339705" y="1100455"/>
            <a:ext cx="184785" cy="215265"/>
          </a:xfrm>
          <a:prstGeom prst="rect">
            <a:avLst/>
          </a:prstGeom>
          <a:noFill/>
        </p:spPr>
        <p:txBody>
          <a:bodyPr wrap="none" rtlCol="0">
            <a:spAutoFit/>
          </a:bodyPr>
          <a:lstStyle/>
          <a:p>
            <a:endParaRPr lang="zh-CN" altLang="en-US" sz="8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2957810" y="6591300"/>
            <a:ext cx="4064000" cy="368300"/>
          </a:xfrm>
          <a:prstGeom prst="rect">
            <a:avLst/>
          </a:prstGeom>
          <a:noFill/>
        </p:spPr>
        <p:txBody>
          <a:bodyPr wrap="square" rtlCol="0">
            <a:spAutoFit/>
          </a:bodyPr>
          <a:p>
            <a:endParaRPr lang="zh-CN" altLang="en-US"/>
          </a:p>
        </p:txBody>
      </p:sp>
      <p:pic>
        <p:nvPicPr>
          <p:cNvPr id="11" name="图片 10" descr="369fd681b9d76772b1dd6807a8819e8"/>
          <p:cNvPicPr>
            <a:picLocks noChangeAspect="1"/>
          </p:cNvPicPr>
          <p:nvPr/>
        </p:nvPicPr>
        <p:blipFill>
          <a:blip r:embed="rId1"/>
          <a:stretch>
            <a:fillRect/>
          </a:stretch>
        </p:blipFill>
        <p:spPr>
          <a:xfrm>
            <a:off x="7298055" y="934085"/>
            <a:ext cx="4893945" cy="2905760"/>
          </a:xfrm>
          <a:prstGeom prst="rect">
            <a:avLst/>
          </a:prstGeom>
        </p:spPr>
      </p:pic>
      <p:pic>
        <p:nvPicPr>
          <p:cNvPr id="13" name="图片 12" descr="72696039c8c08005de6a5b3570cba72"/>
          <p:cNvPicPr>
            <a:picLocks noChangeAspect="1"/>
          </p:cNvPicPr>
          <p:nvPr/>
        </p:nvPicPr>
        <p:blipFill>
          <a:blip r:embed="rId2"/>
          <a:stretch>
            <a:fillRect/>
          </a:stretch>
        </p:blipFill>
        <p:spPr>
          <a:xfrm>
            <a:off x="4022090" y="3839845"/>
            <a:ext cx="8169275" cy="3018155"/>
          </a:xfrm>
          <a:prstGeom prst="rect">
            <a:avLst/>
          </a:prstGeom>
        </p:spPr>
      </p:pic>
      <p:pic>
        <p:nvPicPr>
          <p:cNvPr id="14" name="图片 13" descr="dce6d3bc19b3193cab039713e08d8e3"/>
          <p:cNvPicPr>
            <a:picLocks noChangeAspect="1"/>
          </p:cNvPicPr>
          <p:nvPr/>
        </p:nvPicPr>
        <p:blipFill>
          <a:blip r:embed="rId3"/>
          <a:stretch>
            <a:fillRect/>
          </a:stretch>
        </p:blipFill>
        <p:spPr>
          <a:xfrm>
            <a:off x="4052570" y="904875"/>
            <a:ext cx="3215005" cy="295592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ZmUzYmQ4NDk0MTliMWM5YzBkYTE2Y2NlYzNiNzlhM2UifQ=="/>
  <p:tag name="commondata" val="eyJoZGlkIjoiNWVjMTQ3OTNjODQyY2I3ZjFmZjc4MjI5NzRhMzI0ZjEifQ=="/>
  <p:tag name="resource_record_key" val="{&quot;29&quot;:[207509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Words>
  <Application>WPS 演示</Application>
  <PresentationFormat>自定义</PresentationFormat>
  <Paragraphs>16</Paragraphs>
  <Slides>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vt:i4>
      </vt:variant>
    </vt:vector>
  </HeadingPairs>
  <TitlesOfParts>
    <vt:vector size="10" baseType="lpstr">
      <vt:lpstr>Arial</vt:lpstr>
      <vt:lpstr>宋体</vt:lpstr>
      <vt:lpstr>Wingdings</vt:lpstr>
      <vt:lpstr>黑体</vt:lpstr>
      <vt:lpstr>微软雅黑</vt:lpstr>
      <vt:lpstr>Calibri</vt:lpstr>
      <vt:lpstr>Arial Unicode MS</vt:lpstr>
      <vt:lpstr>Calibri Light</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杨帅</dc:creator>
  <cp:lastModifiedBy>Entrepreneur</cp:lastModifiedBy>
  <cp:revision>57</cp:revision>
  <dcterms:created xsi:type="dcterms:W3CDTF">2022-08-03T08:16:00Z</dcterms:created>
  <dcterms:modified xsi:type="dcterms:W3CDTF">2025-01-02T02:22:07Z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AC9059C7AC2A43578A589CB9B767E9CA_12</vt:lpwstr>
  </property>
  <property fmtid="{D5CDD505-2E9C-101B-9397-08002B2CF9AE}" pid="3" name="KSOProductBuildVer">
    <vt:lpwstr>2052-12.1.0.19770</vt:lpwstr>
  </property>
</Properties>
</file>