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4"/>
  </p:handoutMasterIdLst>
  <p:sldIdLst>
    <p:sldId id="256" r:id="rId3"/>
  </p:sldIdLst>
  <p:sldSz cx="8999220" cy="5400675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8" userDrawn="1">
          <p15:clr>
            <a:srgbClr val="A4A3A4"/>
          </p15:clr>
        </p15:guide>
        <p15:guide id="2" pos="2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7" d="100"/>
          <a:sy n="137" d="100"/>
        </p:scale>
        <p:origin x="108" y="96"/>
      </p:cViewPr>
      <p:guideLst>
        <p:guide orient="horz" pos="1648"/>
        <p:guide pos="28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6D6F-68C3-474A-B43B-5F1F0E6F0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A672-6246-4D36-B35A-726765B0C5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942" y="883861"/>
            <a:ext cx="6749654" cy="1880235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2836605"/>
            <a:ext cx="6749654" cy="130391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820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825" indent="0" algn="ctr">
              <a:buNone/>
              <a:defRPr sz="1180"/>
            </a:lvl4pPr>
            <a:lvl5pPr marL="1350010" indent="0" algn="ctr">
              <a:buNone/>
              <a:defRPr sz="1180"/>
            </a:lvl5pPr>
            <a:lvl6pPr marL="1687830" indent="0" algn="ctr">
              <a:buNone/>
              <a:defRPr sz="1180"/>
            </a:lvl6pPr>
            <a:lvl7pPr marL="2025015" indent="0" algn="ctr">
              <a:buNone/>
              <a:defRPr sz="1180"/>
            </a:lvl7pPr>
            <a:lvl8pPr marL="2362835" indent="0" algn="ctr">
              <a:buNone/>
              <a:defRPr sz="1180"/>
            </a:lvl8pPr>
            <a:lvl9pPr marL="2700020" indent="0" algn="ctr">
              <a:buNone/>
              <a:defRPr sz="118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287536"/>
            <a:ext cx="1940525" cy="457682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8" y="287536"/>
            <a:ext cx="5709082" cy="457682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346419"/>
            <a:ext cx="7762102" cy="2246530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3614203"/>
            <a:ext cx="7762102" cy="118139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82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82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83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83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1437680"/>
            <a:ext cx="3824804" cy="34266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1437680"/>
            <a:ext cx="3824804" cy="34266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287536"/>
            <a:ext cx="7762102" cy="104388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1323916"/>
            <a:ext cx="3807226" cy="648831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1972747"/>
            <a:ext cx="3807226" cy="2901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6" y="1323916"/>
            <a:ext cx="3825976" cy="648831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6" y="1972747"/>
            <a:ext cx="3825976" cy="2901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60045"/>
            <a:ext cx="2902585" cy="1260158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777597"/>
            <a:ext cx="4556016" cy="3837980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1620202"/>
            <a:ext cx="2902585" cy="3001626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60045"/>
            <a:ext cx="2902585" cy="1260158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777597"/>
            <a:ext cx="4556016" cy="3837980"/>
          </a:xfrm>
        </p:spPr>
        <p:txBody>
          <a:bodyPr anchor="t"/>
          <a:lstStyle>
            <a:lvl1pPr marL="0" indent="0">
              <a:buNone/>
              <a:defRPr sz="2360"/>
            </a:lvl1pPr>
            <a:lvl2pPr marL="337820" indent="0">
              <a:buNone/>
              <a:defRPr sz="2065"/>
            </a:lvl2pPr>
            <a:lvl3pPr marL="675005" indent="0">
              <a:buNone/>
              <a:defRPr sz="1770"/>
            </a:lvl3pPr>
            <a:lvl4pPr marL="1012825" indent="0">
              <a:buNone/>
              <a:defRPr sz="1475"/>
            </a:lvl4pPr>
            <a:lvl5pPr marL="1350010" indent="0">
              <a:buNone/>
              <a:defRPr sz="1475"/>
            </a:lvl5pPr>
            <a:lvl6pPr marL="1687830" indent="0">
              <a:buNone/>
              <a:defRPr sz="1475"/>
            </a:lvl6pPr>
            <a:lvl7pPr marL="2025015" indent="0">
              <a:buNone/>
              <a:defRPr sz="1475"/>
            </a:lvl7pPr>
            <a:lvl8pPr marL="2362835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1620202"/>
            <a:ext cx="2902585" cy="3001626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287536"/>
            <a:ext cx="7762102" cy="104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1437680"/>
            <a:ext cx="7762102" cy="342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5005626"/>
            <a:ext cx="2024896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5005626"/>
            <a:ext cx="3037344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5005626"/>
            <a:ext cx="2024896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75005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500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65" kern="1200">
          <a:solidFill>
            <a:schemeClr val="tx1"/>
          </a:solidFill>
          <a:latin typeface="+mn-lt"/>
          <a:ea typeface="+mn-ea"/>
          <a:cs typeface="+mn-cs"/>
        </a:defRPr>
      </a:lvl1pPr>
      <a:lvl2pPr marL="50609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3pPr>
      <a:lvl4pPr marL="118110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51892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85610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19392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53111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86893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1pPr>
      <a:lvl2pPr marL="3378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2pPr>
      <a:lvl3pPr marL="67500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3pPr>
      <a:lvl4pPr marL="101282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1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8783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02501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36283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1618"/>
            <a:ext cx="8999538" cy="5400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 dirty="0"/>
          </a:p>
        </p:txBody>
      </p:sp>
      <p:sp>
        <p:nvSpPr>
          <p:cNvPr id="5" name="矩形 4"/>
          <p:cNvSpPr/>
          <p:nvPr/>
        </p:nvSpPr>
        <p:spPr>
          <a:xfrm>
            <a:off x="0" y="15471"/>
            <a:ext cx="8999538" cy="712589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/>
          </a:p>
        </p:txBody>
      </p:sp>
      <p:sp>
        <p:nvSpPr>
          <p:cNvPr id="6" name="矩形 5"/>
          <p:cNvSpPr/>
          <p:nvPr/>
        </p:nvSpPr>
        <p:spPr>
          <a:xfrm>
            <a:off x="0" y="743906"/>
            <a:ext cx="3195399" cy="49483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15"/>
          </a:p>
        </p:txBody>
      </p:sp>
      <p:sp>
        <p:nvSpPr>
          <p:cNvPr id="9" name="文本框 8"/>
          <p:cNvSpPr txBox="1"/>
          <p:nvPr/>
        </p:nvSpPr>
        <p:spPr>
          <a:xfrm>
            <a:off x="399990" y="171131"/>
            <a:ext cx="8176424" cy="7120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eaLnBrk="0">
              <a:lnSpc>
                <a:spcPct val="111000"/>
              </a:lnSpc>
            </a:pPr>
            <a:r>
              <a:rPr lang="zh-CN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四川怡家鲜食品有限公司</a:t>
            </a:r>
            <a:r>
              <a:rPr lang="zh-CN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申报的</a:t>
            </a:r>
            <a:endParaRPr lang="zh-CN" altLang="en-US" sz="1300" b="1" dirty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eaLnBrk="0">
              <a:lnSpc>
                <a:spcPct val="111000"/>
              </a:lnSpc>
            </a:pPr>
            <a:r>
              <a:rPr lang="zh-CN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遂宁高新区川派调味料生产厂房设计</a:t>
            </a:r>
            <a:r>
              <a:rPr lang="zh-CN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方案批前公示</a:t>
            </a:r>
            <a:endParaRPr lang="zh-CN" alt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833" y="899067"/>
            <a:ext cx="3155894" cy="35129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79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415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sz="1415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105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四川怡家鲜食品有限公司</a:t>
            </a:r>
            <a:r>
              <a:rPr sz="985" spc="79" dirty="0" err="1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申报的</a:t>
            </a:r>
            <a:r>
              <a:rPr lang="zh-CN" altLang="en-US" sz="1105" dirty="0">
                <a:solidFill>
                  <a:schemeClr val="tx1">
                    <a:lumMod val="95000"/>
                    <a:lumOff val="5000"/>
                  </a:schemeClr>
                </a:solidFill>
              </a:rPr>
              <a:t>遂</a:t>
            </a: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宁高新区川派调味料生产厂房设计</a:t>
            </a: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方案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项目位于</a:t>
            </a:r>
            <a:r>
              <a:rPr lang="zh-CN" altLang="en-US" sz="985" spc="79" noProof="1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遂宁市高新区锦业路北侧、雁云路南侧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建筑设计方案于2024年</a:t>
            </a:r>
            <a:r>
              <a:rPr 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12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9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日经遂宁</a:t>
            </a: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高新区</a:t>
            </a:r>
            <a:r>
              <a:rPr sz="985" spc="79" dirty="0" err="1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国土空间规划委员会第</a:t>
            </a: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二十八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次</a:t>
            </a:r>
            <a:r>
              <a:rPr lang="zh-CN" altLang="en-US"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规委会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会审议通过。我局拟办理其审批手续，现提前将总平图、效果图予以公示，征求相</a:t>
            </a:r>
            <a:r>
              <a:rPr sz="985" spc="79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关意见。</a:t>
            </a:r>
            <a:endParaRPr lang="zh-CN" altLang="en-US" sz="985" dirty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85" dirty="0">
                <a:latin typeface="+mn-ea"/>
                <a:cs typeface="+mn-ea"/>
              </a:rPr>
              <a:t>    </a:t>
            </a:r>
            <a:r>
              <a:rPr lang="zh-CN" altLang="en-US" sz="985" dirty="0">
                <a:latin typeface="+mn-ea"/>
                <a:cs typeface="+mn-ea"/>
              </a:rPr>
              <a:t>公示时间：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202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4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985" dirty="0">
                <a:latin typeface="+mn-ea"/>
                <a:cs typeface="+mn-ea"/>
              </a:rPr>
              <a:t>12</a:t>
            </a:r>
            <a:r>
              <a:rPr lang="zh-CN" altLang="en-US" sz="985" dirty="0">
                <a:latin typeface="+mn-ea"/>
                <a:cs typeface="+mn-ea"/>
              </a:rPr>
              <a:t>月</a:t>
            </a:r>
            <a:r>
              <a:rPr lang="en-US" altLang="zh-CN" sz="985" dirty="0">
                <a:latin typeface="+mn-ea"/>
                <a:cs typeface="+mn-ea"/>
              </a:rPr>
              <a:t>31</a:t>
            </a:r>
            <a:r>
              <a:rPr lang="zh-CN" altLang="en-US" sz="985" dirty="0">
                <a:latin typeface="+mn-ea"/>
                <a:cs typeface="+mn-ea"/>
              </a:rPr>
              <a:t>日至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202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5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9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日</a:t>
            </a:r>
            <a:endParaRPr lang="zh-CN" altLang="en-US" sz="985" dirty="0">
              <a:highlight>
                <a:srgbClr val="FFFF00"/>
              </a:highlight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85" dirty="0">
                <a:latin typeface="+mn-ea"/>
                <a:cs typeface="+mn-ea"/>
              </a:rPr>
              <a:t>    </a:t>
            </a:r>
            <a:r>
              <a:rPr lang="zh-CN" altLang="en-US" sz="985" dirty="0">
                <a:latin typeface="+mn-ea"/>
                <a:cs typeface="+mn-ea"/>
              </a:rPr>
              <a:t>公示及反映方式：有关单位或个人对该项目审批有任何意见或建议等，可在公示期间通过以下方式向遂宁高新区自然资源和规划分局反映。</a:t>
            </a:r>
            <a:endParaRPr sz="985" spc="63" dirty="0">
              <a:solidFill>
                <a:srgbClr val="000000">
                  <a:alpha val="100000"/>
                </a:srgbClr>
              </a:solidFill>
              <a:latin typeface="+mn-ea"/>
              <a:cs typeface="+mn-ea"/>
            </a:endParaRPr>
          </a:p>
          <a:p>
            <a:pPr marL="2032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85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1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.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网上留言：</a:t>
            </a:r>
            <a:r>
              <a:rPr lang="en-US" altLang="zh-CN" sz="985" dirty="0">
                <a:latin typeface="+mn-ea"/>
                <a:cs typeface="+mn-ea"/>
              </a:rPr>
              <a:t>https://gxq.suining.gov.cn/</a:t>
            </a:r>
            <a:endParaRPr lang="en-US" altLang="zh-CN" sz="985" dirty="0">
              <a:latin typeface="+mn-ea"/>
              <a:cs typeface="+mn-ea"/>
            </a:endParaRPr>
          </a:p>
          <a:p>
            <a:pPr marL="2032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85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2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.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电子邮箱：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837552397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@qq.com</a:t>
            </a:r>
            <a:endParaRPr lang="zh-CN" altLang="en-US" sz="985" dirty="0">
              <a:latin typeface="+mn-ea"/>
              <a:cs typeface="+mn-ea"/>
              <a:sym typeface="+mn-ea"/>
            </a:endParaRPr>
          </a:p>
          <a:p>
            <a:pPr marL="2032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85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3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.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信件寄往“遂宁高新区自然资源和规划分局空间规划股”（请在信封封面注明“规划公示”字样），邮编：629000</a:t>
            </a:r>
            <a:endParaRPr lang="zh-CN" altLang="en-US" sz="985" dirty="0">
              <a:latin typeface="+mn-ea"/>
              <a:cs typeface="+mn-ea"/>
              <a:sym typeface="+mn-ea"/>
            </a:endParaRPr>
          </a:p>
          <a:p>
            <a:pPr marL="2032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985" spc="72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032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985" spc="72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0320" algn="r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85" dirty="0">
                <a:latin typeface="+mn-ea"/>
                <a:cs typeface="+mn-ea"/>
                <a:sym typeface="+mn-ea"/>
              </a:rPr>
              <a:t>遂宁高新区自然资源和规划分局</a:t>
            </a:r>
            <a:endParaRPr lang="zh-CN" altLang="en-US" sz="985" dirty="0">
              <a:latin typeface="+mn-ea"/>
              <a:cs typeface="+mn-ea"/>
              <a:sym typeface="+mn-ea"/>
            </a:endParaRPr>
          </a:p>
          <a:p>
            <a:pPr marL="20320" algn="r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85" dirty="0">
                <a:latin typeface="+mn-ea"/>
                <a:cs typeface="+mn-ea"/>
                <a:sym typeface="+mn-ea"/>
              </a:rPr>
              <a:t>202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4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12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985" dirty="0">
                <a:latin typeface="+mn-ea"/>
                <a:cs typeface="+mn-ea"/>
                <a:sym typeface="+mn-ea"/>
              </a:rPr>
              <a:t>31</a:t>
            </a:r>
            <a:r>
              <a:rPr lang="zh-CN" altLang="en-US" sz="985" dirty="0">
                <a:latin typeface="+mn-ea"/>
                <a:cs typeface="+mn-ea"/>
                <a:sym typeface="+mn-ea"/>
              </a:rPr>
              <a:t>日</a:t>
            </a:r>
            <a:endParaRPr lang="zh-CN" altLang="en-US" sz="985" spc="72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41695" y="866610"/>
            <a:ext cx="184731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63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02613" y="5190648"/>
            <a:ext cx="3200400" cy="31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415"/>
          </a:p>
        </p:txBody>
      </p:sp>
      <p:pic>
        <p:nvPicPr>
          <p:cNvPr id="2" name="图片 1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6715256" y="978826"/>
            <a:ext cx="2107645" cy="1637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8931" y="743907"/>
            <a:ext cx="3418750" cy="20917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8931" y="2835705"/>
            <a:ext cx="5039050" cy="284074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WVjMTQ3OTNjODQyY2I3ZjFmZjc4MjI5NzRhMzI0ZjEifQ=="/>
  <p:tag name="RESOURCE_RECORD_KEY" val="{&quot;29&quot;:[20750900]}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414</Words>
  <Application>WPS 演示</Application>
  <PresentationFormat>自定义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宋体</vt:lpstr>
      <vt:lpstr>Wingdings</vt:lpstr>
      <vt:lpstr>黑体</vt:lpstr>
      <vt:lpstr>微软雅黑</vt:lpstr>
      <vt:lpstr>Calibri</vt:lpstr>
      <vt:lpstr>等线</vt:lpstr>
      <vt:lpstr>Arial Unicode MS</vt:lpstr>
      <vt:lpstr>等线 Light</vt:lpstr>
      <vt:lpstr>Calibri Light</vt:lpstr>
      <vt:lpstr>Office 2013 - 2022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杨帅</dc:creator>
  <cp:lastModifiedBy>Entrepreneur</cp:lastModifiedBy>
  <cp:revision>57</cp:revision>
  <dcterms:created xsi:type="dcterms:W3CDTF">2022-08-03T08:16:00Z</dcterms:created>
  <dcterms:modified xsi:type="dcterms:W3CDTF">2025-01-02T02:21:27Z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613A0B80492640E09364FF5C353B09E6_13</vt:lpwstr>
  </property>
  <property fmtid="{D5CDD505-2E9C-101B-9397-08002B2CF9AE}" pid="3" name="KSOProductBuildVer">
    <vt:lpwstr>2052-12.1.0.19770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2024-12-31T02:38:13Z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676bd6c3-1cf6-4e88-ba42-b20da847841d</vt:lpwstr>
  </property>
  <property fmtid="{D5CDD505-2E9C-101B-9397-08002B2CF9AE}" pid="9" name="MSIP_Label_defa4170-0d19-0005-0004-bc88714345d2_ActionId">
    <vt:lpwstr>37834664-8bc0-4654-884f-de729cb5df6c</vt:lpwstr>
  </property>
  <property fmtid="{D5CDD505-2E9C-101B-9397-08002B2CF9AE}" pid="10" name="MSIP_Label_defa4170-0d19-0005-0004-bc88714345d2_ContentBits">
    <vt:lpwstr>0</vt:lpwstr>
  </property>
</Properties>
</file>