
<file path=[Content_Types].xml><?xml version="1.0" encoding="utf-8"?>
<Types xmlns="http://schemas.openxmlformats.org/package/2006/content-types">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9" r:id="rId3"/>
  </p:sldIdLst>
  <p:sldSz cx="12192000" cy="6858000"/>
  <p:notesSz cx="9144000" cy="6858000"/>
  <p:custDataLst>
    <p:tags r:id="rId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ministrator" initials="A"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D9D9D9"/>
    <a:srgbClr val="FFFFFF"/>
    <a:srgbClr val="DCDCDC"/>
    <a:srgbClr val="F0F0F0"/>
    <a:srgbClr val="E6E6E6"/>
    <a:srgbClr val="C8C8C8"/>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showGuides="1">
      <p:cViewPr varScale="1">
        <p:scale>
          <a:sx n="118" d="100"/>
          <a:sy n="118" d="100"/>
        </p:scale>
        <p:origin x="300" y="96"/>
      </p:cViewPr>
      <p:guideLst>
        <p:guide orient="horz" pos="2160"/>
        <p:guide pos="3879"/>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gs" Target="tags/tag64.xml"/><Relationship Id="rId7" Type="http://schemas.openxmlformats.org/officeDocument/2006/relationships/commentAuthors" Target="commentAuthors.xml"/><Relationship Id="rId6" Type="http://schemas.openxmlformats.org/officeDocument/2006/relationships/tableStyles" Target="tableStyles.xml"/><Relationship Id="rId5" Type="http://schemas.openxmlformats.org/officeDocument/2006/relationships/viewProps" Target="viewProps.xml"/><Relationship Id="rId4" Type="http://schemas.openxmlformats.org/officeDocument/2006/relationships/presProps" Target="presProps.xml"/><Relationship Id="rId3" Type="http://schemas.openxmlformats.org/officeDocument/2006/relationships/slide" Target="slides/slide1.xml"/><Relationship Id="rId2" Type="http://schemas.openxmlformats.org/officeDocument/2006/relationships/theme" Target="theme/theme1.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5" Type="http://schemas.openxmlformats.org/officeDocument/2006/relationships/tags" Target="../tags/tag51.xml"/><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6" Type="http://schemas.openxmlformats.org/officeDocument/2006/relationships/tags" Target="../tags/tag56.xml"/><Relationship Id="rId5" Type="http://schemas.openxmlformats.org/officeDocument/2006/relationships/tags" Target="../tags/tag55.xml"/><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29.xml"/><Relationship Id="rId8" Type="http://schemas.openxmlformats.org/officeDocument/2006/relationships/tags" Target="../tags/tag28.xml"/><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7" Type="http://schemas.openxmlformats.org/officeDocument/2006/relationships/tags" Target="../tags/tag42.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custDataLst>
              <p:tags r:id="rId2"/>
            </p:custDataLst>
          </p:nvPr>
        </p:nvSpPr>
        <p:spPr>
          <a:xfrm>
            <a:off x="1198918" y="914400"/>
            <a:ext cx="9800165" cy="2570400"/>
          </a:xfrm>
        </p:spPr>
        <p:txBody>
          <a:bodyPr lIns="90000" tIns="46800" rIns="90000" bIns="46800" anchor="b" anchorCtr="0">
            <a:normAutofit/>
          </a:bodyPr>
          <a:lstStyle>
            <a:lvl1pPr algn="ctr">
              <a:defRPr sz="6000"/>
            </a:lvl1pPr>
          </a:lstStyle>
          <a:p>
            <a:r>
              <a:rPr lang="zh-CN" altLang="en-US" dirty="0"/>
              <a:t>单击此处编辑母版标题样式</a:t>
            </a:r>
            <a:endParaRPr lang="zh-CN" altLang="en-US" dirty="0"/>
          </a:p>
        </p:txBody>
      </p:sp>
      <p:sp>
        <p:nvSpPr>
          <p:cNvPr id="3" name="副标题 2"/>
          <p:cNvSpPr>
            <a:spLocks noGrp="1"/>
          </p:cNvSpPr>
          <p:nvPr>
            <p:ph type="subTitle" idx="1"/>
            <p:custDataLst>
              <p:tags r:id="rId3"/>
            </p:custDataLst>
          </p:nvPr>
        </p:nvSpPr>
        <p:spPr>
          <a:xfrm>
            <a:off x="1198918" y="3560400"/>
            <a:ext cx="9800165" cy="1472400"/>
          </a:xfrm>
        </p:spPr>
        <p:txBody>
          <a:bodyPr lIns="90000" tIns="46800" rIns="90000" bIns="46800">
            <a:normAutofit/>
          </a:bodyPr>
          <a:lstStyle>
            <a:lvl1pPr marL="0" indent="0" algn="ctr">
              <a:lnSpc>
                <a:spcPct val="110000"/>
              </a:lnSpc>
              <a:buNone/>
              <a:defRPr sz="2400" spc="200">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endParaRPr lang="zh-CN" altLang="en-US" dirty="0"/>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dirty="0"/>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08460" y="774000"/>
            <a:ext cx="10973880" cy="5482800"/>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1198918" y="2484000"/>
            <a:ext cx="9800165" cy="1018800"/>
          </a:xfrm>
        </p:spPr>
        <p:txBody>
          <a:bodyPr vert="horz" lIns="90000" tIns="46800" rIns="90000" bIns="46800" rtlCol="0" anchor="t" anchorCtr="0">
            <a:normAutofit/>
          </a:bodyPr>
          <a:lstStyle>
            <a:lvl1pPr algn="ctr">
              <a:defRPr sz="60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6"/>
            </p:custDataLst>
          </p:nvPr>
        </p:nvSpPr>
        <p:spPr>
          <a:xfrm>
            <a:off x="1198918" y="3560400"/>
            <a:ext cx="9800165"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60" y="608400"/>
            <a:ext cx="1097028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idx="1"/>
            <p:custDataLst>
              <p:tags r:id="rId3"/>
            </p:custDataLst>
          </p:nvPr>
        </p:nvSpPr>
        <p:spPr>
          <a:xfrm>
            <a:off x="608460" y="1490400"/>
            <a:ext cx="10970280" cy="47592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1990996" y="3848400"/>
            <a:ext cx="7769565" cy="766800"/>
          </a:xfrm>
        </p:spPr>
        <p:txBody>
          <a:bodyPr lIns="90000" tIns="46800" rIns="90000" bIns="46800" anchor="b" anchorCtr="0">
            <a:normAutofit/>
          </a:bodyPr>
          <a:lstStyle>
            <a:lvl1pPr>
              <a:defRPr sz="4400"/>
            </a:lvl1pPr>
          </a:lstStyle>
          <a:p>
            <a:r>
              <a:rPr lang="zh-CN" altLang="en-US" dirty="0"/>
              <a:t>单击此处编辑标题</a:t>
            </a:r>
            <a:endParaRPr lang="zh-CN" altLang="en-US" dirty="0"/>
          </a:p>
        </p:txBody>
      </p:sp>
      <p:sp>
        <p:nvSpPr>
          <p:cNvPr id="3" name="文本占位符 2"/>
          <p:cNvSpPr>
            <a:spLocks noGrp="1"/>
          </p:cNvSpPr>
          <p:nvPr>
            <p:ph type="body" idx="1" hasCustomPrompt="1"/>
            <p:custDataLst>
              <p:tags r:id="rId3"/>
            </p:custDataLst>
          </p:nvPr>
        </p:nvSpPr>
        <p:spPr>
          <a:xfrm>
            <a:off x="1990996" y="4615200"/>
            <a:ext cx="7769565"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60" y="608400"/>
            <a:ext cx="1097028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sz="half" idx="1"/>
            <p:custDataLst>
              <p:tags r:id="rId3"/>
            </p:custDataLst>
          </p:nvPr>
        </p:nvSpPr>
        <p:spPr>
          <a:xfrm>
            <a:off x="608460" y="1501200"/>
            <a:ext cx="5177310" cy="47484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custDataLst>
              <p:tags r:id="rId4"/>
            </p:custDataLst>
          </p:nvPr>
        </p:nvSpPr>
        <p:spPr>
          <a:xfrm>
            <a:off x="6412231" y="1501200"/>
            <a:ext cx="5177310" cy="4748400"/>
          </a:xfrm>
        </p:spPr>
        <p:txBody>
          <a:bodyPr lIns="90000" tIns="46800" rIns="90000" bIns="4680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60" y="608400"/>
            <a:ext cx="1097028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3"/>
            </p:custDataLst>
          </p:nvPr>
        </p:nvSpPr>
        <p:spPr>
          <a:xfrm>
            <a:off x="608460" y="1429200"/>
            <a:ext cx="5342926"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08460" y="1854000"/>
            <a:ext cx="5342926"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custDataLst>
              <p:tags r:id="rId5"/>
            </p:custDataLst>
          </p:nvPr>
        </p:nvSpPr>
        <p:spPr>
          <a:xfrm>
            <a:off x="6236364" y="1421729"/>
            <a:ext cx="5342926"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单击此处编辑文本</a:t>
            </a:r>
            <a:endParaRPr lang="zh-CN" altLang="en-US" smtClean="0"/>
          </a:p>
        </p:txBody>
      </p:sp>
      <p:sp>
        <p:nvSpPr>
          <p:cNvPr id="6" name="内容占位符 5"/>
          <p:cNvSpPr>
            <a:spLocks noGrp="1"/>
          </p:cNvSpPr>
          <p:nvPr>
            <p:ph sz="quarter" idx="4"/>
            <p:custDataLst>
              <p:tags r:id="rId6"/>
            </p:custDataLst>
          </p:nvPr>
        </p:nvSpPr>
        <p:spPr>
          <a:xfrm>
            <a:off x="6236364" y="1854000"/>
            <a:ext cx="5342926"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60" y="608400"/>
            <a:ext cx="1097028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08390" y="1555115"/>
            <a:ext cx="5233550" cy="4608195"/>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3"/>
            </p:custDataLst>
          </p:nvPr>
        </p:nvSpPr>
        <p:spPr>
          <a:xfrm>
            <a:off x="6351025" y="1555200"/>
            <a:ext cx="5227715" cy="4608000"/>
          </a:xfrm>
        </p:spPr>
        <p:txBody>
          <a:bodyPr vert="horz" lIns="90000" tIns="46800" rIns="90000" bIns="46800" rtlCol="0">
            <a:normAutofit/>
          </a:bodyPr>
          <a:lstStyle>
            <a:lvl1pPr>
              <a:buNone/>
              <a:defRPr sz="16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p:txBody>
          <a:bodyPr/>
          <a:lstStyle/>
          <a:p>
            <a:endParaRPr lang="zh-CN" altLang="en-US" dirty="0"/>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p:txBody>
          <a:bodyPr/>
          <a:lstStyle/>
          <a:p>
            <a:r>
              <a:rPr lang="zh-CN" altLang="en-US"/>
              <a:t>单击此处编辑母版标题样式</a:t>
            </a:r>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10235808" y="914400"/>
            <a:ext cx="1044103" cy="5029200"/>
          </a:xfrm>
        </p:spPr>
        <p:txBody>
          <a:bodyPr vert="eaVert" lIns="90000" tIns="46800" rIns="90000" bIns="46800" rtlCol="0" anchor="ctr" anchorCtr="0">
            <a:normAutofit/>
          </a:bodyPr>
          <a:lstStyle>
            <a:lvl1pPr>
              <a:buNone/>
              <a:defRPr sz="28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3"/>
            </p:custDataLst>
          </p:nvPr>
        </p:nvSpPr>
        <p:spPr>
          <a:xfrm>
            <a:off x="914490" y="914400"/>
            <a:ext cx="9170103"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8" Type="http://schemas.openxmlformats.org/officeDocument/2006/relationships/theme" Target="../theme/theme1.xml"/><Relationship Id="rId17" Type="http://schemas.openxmlformats.org/officeDocument/2006/relationships/tags" Target="../tags/tag62.xml"/><Relationship Id="rId16" Type="http://schemas.openxmlformats.org/officeDocument/2006/relationships/tags" Target="../tags/tag61.xml"/><Relationship Id="rId15" Type="http://schemas.openxmlformats.org/officeDocument/2006/relationships/tags" Target="../tags/tag60.xml"/><Relationship Id="rId14" Type="http://schemas.openxmlformats.org/officeDocument/2006/relationships/tags" Target="../tags/tag59.xml"/><Relationship Id="rId13" Type="http://schemas.openxmlformats.org/officeDocument/2006/relationships/tags" Target="../tags/tag58.xml"/><Relationship Id="rId12" Type="http://schemas.openxmlformats.org/officeDocument/2006/relationships/tags" Target="../tags/tag57.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1">
          <a:gsLst>
            <a:gs pos="0">
              <a:schemeClr val="bg2"/>
            </a:gs>
            <a:gs pos="100000">
              <a:schemeClr val="bg2">
                <a:lumMod val="85000"/>
              </a:schemeClr>
            </a:gs>
          </a:gsLst>
          <a:lin ang="5400000" scaled="0"/>
        </a:gra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2"/>
            </p:custDataLst>
          </p:nvPr>
        </p:nvSpPr>
        <p:spPr>
          <a:xfrm>
            <a:off x="608460" y="608400"/>
            <a:ext cx="10970280" cy="705600"/>
          </a:xfrm>
          <a:prstGeom prst="rect">
            <a:avLst/>
          </a:prstGeom>
        </p:spPr>
        <p:txBody>
          <a:bodyPr vert="horz"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3"/>
            </p:custDataLst>
          </p:nvPr>
        </p:nvSpPr>
        <p:spPr>
          <a:xfrm>
            <a:off x="608460" y="1490400"/>
            <a:ext cx="10970280" cy="4759200"/>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14"/>
            </p:custDataLst>
          </p:nvPr>
        </p:nvSpPr>
        <p:spPr>
          <a:xfrm>
            <a:off x="612060" y="6314400"/>
            <a:ext cx="2700266" cy="316800"/>
          </a:xfrm>
          <a:prstGeom prst="rect">
            <a:avLst/>
          </a:prstGeom>
        </p:spPr>
        <p:txBody>
          <a:bodyPr vert="horz" lIns="91440" tIns="45720" rIns="91440" bIns="45720" rtlCol="0" anchor="ctr">
            <a:normAutofit/>
          </a:bodyPr>
          <a:lstStyle>
            <a:lvl1pPr algn="l">
              <a:defRPr sz="1000" baseline="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15"/>
            </p:custDataLst>
          </p:nvPr>
        </p:nvSpPr>
        <p:spPr>
          <a:xfrm>
            <a:off x="4116405" y="6314400"/>
            <a:ext cx="396039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16"/>
            </p:custDataLst>
          </p:nvPr>
        </p:nvSpPr>
        <p:spPr>
          <a:xfrm>
            <a:off x="8878474" y="6314400"/>
            <a:ext cx="2700266" cy="316800"/>
          </a:xfrm>
          <a:prstGeom prst="rect">
            <a:avLst/>
          </a:prstGeom>
        </p:spPr>
        <p:txBody>
          <a:bodyPr vert="horz" lIns="91440" tIns="45720" rIns="91440" bIns="45720" rtlCol="0" anchor="ctr">
            <a:normAutofit/>
          </a:bodyPr>
          <a:lstStyle>
            <a:lvl1pPr algn="r">
              <a:defRPr sz="1000" baseline="0">
                <a:solidFill>
                  <a:schemeClr val="tx1">
                    <a:tint val="75000"/>
                  </a:schemeClr>
                </a:solidFill>
              </a:defRPr>
            </a:lvl1pPr>
          </a:lstStyle>
          <a:p>
            <a:fld id="{49AE70B2-8BF9-45C0-BB95-33D1B9D3A854}" type="slidenum">
              <a:rPr lang="zh-CN" altLang="en-US" smtClean="0"/>
            </a:fld>
            <a:endParaRPr lang="zh-CN" altLang="en-US" dirty="0"/>
          </a:p>
        </p:txBody>
      </p:sp>
    </p:spTree>
    <p:custDataLst>
      <p:tags r:id="rId17"/>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image" Target="../media/image9.jpeg"/><Relationship Id="rId8" Type="http://schemas.openxmlformats.org/officeDocument/2006/relationships/image" Target="../media/image8.jpeg"/><Relationship Id="rId7" Type="http://schemas.openxmlformats.org/officeDocument/2006/relationships/image" Target="../media/image7.jpeg"/><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 Id="rId3" Type="http://schemas.openxmlformats.org/officeDocument/2006/relationships/image" Target="../media/image3.jpeg"/><Relationship Id="rId2" Type="http://schemas.openxmlformats.org/officeDocument/2006/relationships/image" Target="../media/image2.jpeg"/><Relationship Id="rId13" Type="http://schemas.openxmlformats.org/officeDocument/2006/relationships/slideLayout" Target="../slideLayouts/slideLayout7.xml"/><Relationship Id="rId12" Type="http://schemas.openxmlformats.org/officeDocument/2006/relationships/tags" Target="../tags/tag63.xml"/><Relationship Id="rId11" Type="http://schemas.openxmlformats.org/officeDocument/2006/relationships/image" Target="../media/image11.jpeg"/><Relationship Id="rId10" Type="http://schemas.openxmlformats.org/officeDocument/2006/relationships/image" Target="../media/image10.jpeg"/><Relationship Id="rId1"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4" name="文本框 3"/>
          <p:cNvSpPr txBox="1"/>
          <p:nvPr/>
        </p:nvSpPr>
        <p:spPr>
          <a:xfrm>
            <a:off x="516466" y="102870"/>
            <a:ext cx="11286067" cy="720710"/>
          </a:xfrm>
          <a:prstGeom prst="rect">
            <a:avLst/>
          </a:prstGeom>
          <a:noFill/>
        </p:spPr>
        <p:txBody>
          <a:bodyPr wrap="square" rtlCol="0">
            <a:spAutoFit/>
          </a:bodyPr>
          <a:lstStyle/>
          <a:p>
            <a:pPr marL="12700" algn="ctr">
              <a:lnSpc>
                <a:spcPct val="100000"/>
              </a:lnSpc>
              <a:spcBef>
                <a:spcPts val="100"/>
              </a:spcBef>
            </a:pPr>
            <a:r>
              <a:rPr lang="zh-CN" altLang="en-US" sz="2000" dirty="0" smtClean="0">
                <a:latin typeface="黑体" panose="02010609060101010101" charset="-122"/>
                <a:ea typeface="黑体" panose="02010609060101010101" charset="-122"/>
                <a:cs typeface="黑体" panose="02010609060101010101" charset="-122"/>
              </a:rPr>
              <a:t>[规划实施公示]</a:t>
            </a:r>
            <a:r>
              <a:rPr lang="zh-CN" altLang="zh-CN" sz="2000" dirty="0">
                <a:latin typeface="黑体" panose="02010609060101010101" charset="-122"/>
                <a:ea typeface="黑体" panose="02010609060101010101" charset="-122"/>
                <a:cs typeface="黑体" panose="02010609060101010101" charset="-122"/>
              </a:rPr>
              <a:t>中国</a:t>
            </a:r>
            <a:r>
              <a:rPr lang="en-US" altLang="zh-CN" sz="2000" dirty="0">
                <a:latin typeface="黑体" panose="02010609060101010101" charset="-122"/>
                <a:ea typeface="黑体" panose="02010609060101010101" charset="-122"/>
                <a:cs typeface="黑体" panose="02010609060101010101" charset="-122"/>
              </a:rPr>
              <a:t>·</a:t>
            </a:r>
            <a:r>
              <a:rPr lang="zh-CN" altLang="zh-CN" sz="2000" dirty="0">
                <a:latin typeface="黑体" panose="02010609060101010101" charset="-122"/>
                <a:ea typeface="黑体" panose="02010609060101010101" charset="-122"/>
                <a:cs typeface="黑体" panose="02010609060101010101" charset="-122"/>
              </a:rPr>
              <a:t>遂宁西部铁路物流园</a:t>
            </a:r>
            <a:r>
              <a:rPr lang="en-US" altLang="zh-CN" sz="2000" dirty="0">
                <a:latin typeface="黑体" panose="02010609060101010101" charset="-122"/>
                <a:ea typeface="黑体" panose="02010609060101010101" charset="-122"/>
                <a:cs typeface="黑体" panose="02010609060101010101" charset="-122"/>
              </a:rPr>
              <a:t>B3-3#</a:t>
            </a:r>
            <a:r>
              <a:rPr lang="zh-CN" altLang="zh-CN" sz="2000" dirty="0">
                <a:latin typeface="黑体" panose="02010609060101010101" charset="-122"/>
                <a:ea typeface="黑体" panose="02010609060101010101" charset="-122"/>
                <a:cs typeface="黑体" panose="02010609060101010101" charset="-122"/>
              </a:rPr>
              <a:t>楼（物流交易中心</a:t>
            </a:r>
            <a:r>
              <a:rPr lang="zh-CN" altLang="zh-CN" sz="2000" dirty="0" smtClean="0">
                <a:latin typeface="黑体" panose="02010609060101010101" charset="-122"/>
                <a:ea typeface="黑体" panose="02010609060101010101" charset="-122"/>
                <a:cs typeface="黑体" panose="02010609060101010101" charset="-122"/>
              </a:rPr>
              <a:t>）</a:t>
            </a:r>
            <a:r>
              <a:rPr lang="en-US" altLang="zh-CN" sz="2000" dirty="0" smtClean="0">
                <a:latin typeface="黑体" panose="02010609060101010101" charset="-122"/>
                <a:ea typeface="黑体" panose="02010609060101010101" charset="-122"/>
                <a:cs typeface="黑体" panose="02010609060101010101" charset="-122"/>
              </a:rPr>
              <a:t>-</a:t>
            </a:r>
            <a:r>
              <a:rPr lang="zh-CN" altLang="zh-CN" sz="2000" dirty="0">
                <a:latin typeface="黑体" panose="02010609060101010101" charset="-122"/>
                <a:ea typeface="黑体" panose="02010609060101010101" charset="-122"/>
                <a:cs typeface="黑体" panose="02010609060101010101" charset="-122"/>
              </a:rPr>
              <a:t>遂宁高新区川渝</a:t>
            </a:r>
            <a:r>
              <a:rPr lang="zh-CN" altLang="zh-CN" sz="2000" dirty="0" smtClean="0">
                <a:latin typeface="黑体" panose="02010609060101010101" charset="-122"/>
                <a:ea typeface="黑体" panose="02010609060101010101" charset="-122"/>
                <a:cs typeface="黑体" panose="02010609060101010101" charset="-122"/>
              </a:rPr>
              <a:t>农产品</a:t>
            </a:r>
            <a:endParaRPr lang="en-US" altLang="zh-CN" sz="2000" dirty="0" smtClean="0">
              <a:latin typeface="黑体" panose="02010609060101010101" charset="-122"/>
              <a:ea typeface="黑体" panose="02010609060101010101" charset="-122"/>
              <a:cs typeface="黑体" panose="02010609060101010101" charset="-122"/>
            </a:endParaRPr>
          </a:p>
          <a:p>
            <a:pPr marL="12700" algn="ctr">
              <a:lnSpc>
                <a:spcPct val="100000"/>
              </a:lnSpc>
              <a:spcBef>
                <a:spcPts val="100"/>
              </a:spcBef>
            </a:pPr>
            <a:r>
              <a:rPr lang="zh-CN" altLang="zh-CN" sz="2000" dirty="0" smtClean="0">
                <a:latin typeface="黑体" panose="02010609060101010101" charset="-122"/>
                <a:ea typeface="黑体" panose="02010609060101010101" charset="-122"/>
                <a:cs typeface="黑体" panose="02010609060101010101" charset="-122"/>
              </a:rPr>
              <a:t>冷</a:t>
            </a:r>
            <a:r>
              <a:rPr lang="zh-CN" altLang="zh-CN" sz="2000" dirty="0">
                <a:latin typeface="黑体" panose="02010609060101010101" charset="-122"/>
                <a:ea typeface="黑体" panose="02010609060101010101" charset="-122"/>
                <a:cs typeface="黑体" panose="02010609060101010101" charset="-122"/>
              </a:rPr>
              <a:t>链物流配送</a:t>
            </a:r>
            <a:r>
              <a:rPr lang="zh-CN" altLang="zh-CN" sz="2000" dirty="0" smtClean="0">
                <a:latin typeface="黑体" panose="02010609060101010101" charset="-122"/>
                <a:ea typeface="黑体" panose="02010609060101010101" charset="-122"/>
                <a:cs typeface="黑体" panose="02010609060101010101" charset="-122"/>
              </a:rPr>
              <a:t>中心</a:t>
            </a:r>
            <a:r>
              <a:rPr lang="zh-CN" altLang="en-US" sz="2000" dirty="0" smtClean="0">
                <a:latin typeface="黑体" panose="02010609060101010101" charset="-122"/>
                <a:ea typeface="黑体" panose="02010609060101010101" charset="-122"/>
                <a:cs typeface="黑体" panose="02010609060101010101" charset="-122"/>
              </a:rPr>
              <a:t>（</a:t>
            </a:r>
            <a:r>
              <a:rPr lang="zh-CN" altLang="zh-CN" sz="2000" dirty="0" smtClean="0">
                <a:latin typeface="黑体" panose="02010609060101010101" charset="-122"/>
                <a:ea typeface="黑体" panose="02010609060101010101" charset="-122"/>
                <a:cs typeface="黑体" panose="02010609060101010101" charset="-122"/>
              </a:rPr>
              <a:t>二期</a:t>
            </a:r>
            <a:r>
              <a:rPr lang="zh-CN" altLang="en-US" sz="2000" dirty="0" smtClean="0">
                <a:latin typeface="黑体" panose="02010609060101010101" charset="-122"/>
                <a:ea typeface="黑体" panose="02010609060101010101" charset="-122"/>
                <a:cs typeface="黑体" panose="02010609060101010101" charset="-122"/>
              </a:rPr>
              <a:t>）</a:t>
            </a:r>
            <a:r>
              <a:rPr lang="zh-CN" altLang="zh-CN" sz="2000" dirty="0" smtClean="0">
                <a:latin typeface="黑体" panose="02010609060101010101" charset="-122"/>
                <a:ea typeface="黑体" panose="02010609060101010101" charset="-122"/>
                <a:cs typeface="黑体" panose="02010609060101010101" charset="-122"/>
              </a:rPr>
              <a:t>外</a:t>
            </a:r>
            <a:r>
              <a:rPr lang="zh-CN" altLang="zh-CN" sz="2000" dirty="0">
                <a:latin typeface="黑体" panose="02010609060101010101" charset="-122"/>
                <a:ea typeface="黑体" panose="02010609060101010101" charset="-122"/>
                <a:cs typeface="黑体" panose="02010609060101010101" charset="-122"/>
              </a:rPr>
              <a:t>立面</a:t>
            </a:r>
            <a:r>
              <a:rPr lang="zh-CN" altLang="zh-CN" sz="2000" dirty="0" smtClean="0">
                <a:latin typeface="黑体" panose="02010609060101010101" charset="-122"/>
                <a:ea typeface="黑体" panose="02010609060101010101" charset="-122"/>
                <a:cs typeface="黑体" panose="02010609060101010101" charset="-122"/>
              </a:rPr>
              <a:t>改造</a:t>
            </a:r>
            <a:r>
              <a:rPr lang="zh-CN" altLang="en-US" sz="2000" dirty="0" smtClean="0">
                <a:latin typeface="黑体" panose="02010609060101010101" charset="-122"/>
                <a:ea typeface="黑体" panose="02010609060101010101" charset="-122"/>
                <a:cs typeface="黑体" panose="02010609060101010101" charset="-122"/>
              </a:rPr>
              <a:t>项目</a:t>
            </a:r>
            <a:r>
              <a:rPr lang="zh-CN" altLang="en-US" sz="2000" dirty="0">
                <a:latin typeface="黑体" panose="02010609060101010101" charset="-122"/>
                <a:ea typeface="黑体" panose="02010609060101010101" charset="-122"/>
                <a:cs typeface="黑体" panose="02010609060101010101" charset="-122"/>
              </a:rPr>
              <a:t>规划实施影响评估报告公示</a:t>
            </a:r>
            <a:endParaRPr lang="zh-CN" altLang="en-US" sz="2000" dirty="0">
              <a:latin typeface="黑体" panose="02010609060101010101" charset="-122"/>
              <a:ea typeface="黑体" panose="02010609060101010101" charset="-122"/>
              <a:cs typeface="黑体" panose="02010609060101010101" charset="-122"/>
            </a:endParaRPr>
          </a:p>
        </p:txBody>
      </p:sp>
      <p:sp>
        <p:nvSpPr>
          <p:cNvPr id="6" name="矩形 5"/>
          <p:cNvSpPr/>
          <p:nvPr/>
        </p:nvSpPr>
        <p:spPr>
          <a:xfrm>
            <a:off x="90170" y="965200"/>
            <a:ext cx="4502150" cy="5753100"/>
          </a:xfrm>
          <a:prstGeom prst="rect">
            <a:avLst/>
          </a:prstGeom>
          <a:noFill/>
          <a:ln w="28575">
            <a:solidFill>
              <a:schemeClr val="tx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4592955" y="965200"/>
            <a:ext cx="7541260" cy="5752465"/>
          </a:xfrm>
          <a:prstGeom prst="rect">
            <a:avLst/>
          </a:prstGeom>
          <a:noFill/>
          <a:ln w="28575">
            <a:solidFill>
              <a:schemeClr val="tx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p:cNvSpPr txBox="1"/>
          <p:nvPr/>
        </p:nvSpPr>
        <p:spPr>
          <a:xfrm>
            <a:off x="1848450" y="1003300"/>
            <a:ext cx="1195070" cy="337185"/>
          </a:xfrm>
          <a:prstGeom prst="rect">
            <a:avLst/>
          </a:prstGeom>
          <a:noFill/>
        </p:spPr>
        <p:txBody>
          <a:bodyPr wrap="square" rtlCol="0">
            <a:spAutoFit/>
          </a:bodyPr>
          <a:lstStyle/>
          <a:p>
            <a:r>
              <a:rPr lang="zh-CN" altLang="en-US" sz="1600" b="1" kern="0" spc="150">
                <a:solidFill>
                  <a:schemeClr val="tx1"/>
                </a:solidFill>
                <a:uFillTx/>
              </a:rPr>
              <a:t>公示说明</a:t>
            </a:r>
            <a:endParaRPr lang="zh-CN" altLang="en-US" sz="1600" b="1" kern="0" spc="150">
              <a:solidFill>
                <a:schemeClr val="tx1"/>
              </a:solidFill>
              <a:uFillTx/>
            </a:endParaRPr>
          </a:p>
        </p:txBody>
      </p:sp>
      <p:sp>
        <p:nvSpPr>
          <p:cNvPr id="11" name="文本框 10"/>
          <p:cNvSpPr txBox="1"/>
          <p:nvPr/>
        </p:nvSpPr>
        <p:spPr>
          <a:xfrm>
            <a:off x="145380" y="1270000"/>
            <a:ext cx="4393565" cy="5382260"/>
          </a:xfrm>
          <a:prstGeom prst="rect">
            <a:avLst/>
          </a:prstGeom>
          <a:noFill/>
        </p:spPr>
        <p:txBody>
          <a:bodyPr wrap="square" rtlCol="0">
            <a:noAutofit/>
          </a:bodyPr>
          <a:lstStyle/>
          <a:p>
            <a:pPr indent="0" fontAlgn="auto">
              <a:lnSpc>
                <a:spcPts val="1500"/>
              </a:lnSpc>
            </a:pPr>
            <a:r>
              <a:rPr lang="zh-CN" altLang="en-US" sz="1000" spc="-40" dirty="0">
                <a:uFillTx/>
                <a:latin typeface="黑体" panose="02010609060101010101" charset="-122"/>
                <a:ea typeface="黑体" panose="02010609060101010101" charset="-122"/>
                <a:cs typeface="黑体" panose="02010609060101010101" charset="-122"/>
                <a:sym typeface="+mn-ea"/>
              </a:rPr>
              <a:t>公示时间:7个工作日</a:t>
            </a:r>
            <a:endParaRPr lang="zh-CN" altLang="en-US" sz="1000" spc="-40" dirty="0">
              <a:uFillTx/>
              <a:latin typeface="黑体" panose="02010609060101010101" charset="-122"/>
              <a:ea typeface="黑体" panose="02010609060101010101" charset="-122"/>
              <a:cs typeface="黑体" panose="02010609060101010101" charset="-122"/>
            </a:endParaRPr>
          </a:p>
          <a:p>
            <a:pPr indent="0" fontAlgn="auto">
              <a:lnSpc>
                <a:spcPts val="1500"/>
              </a:lnSpc>
            </a:pPr>
            <a:r>
              <a:rPr lang="zh-CN" altLang="en-US" sz="1000" spc="-40" dirty="0">
                <a:uFillTx/>
                <a:latin typeface="黑体" panose="02010609060101010101" charset="-122"/>
                <a:ea typeface="黑体" panose="02010609060101010101" charset="-122"/>
                <a:cs typeface="黑体" panose="02010609060101010101" charset="-122"/>
                <a:sym typeface="+mn-ea"/>
              </a:rPr>
              <a:t>公示期限: </a:t>
            </a:r>
            <a:r>
              <a:rPr lang="zh-CN" altLang="en-US" sz="1000" spc="-40" dirty="0" smtClean="0">
                <a:uFillTx/>
                <a:latin typeface="黑体" panose="02010609060101010101" charset="-122"/>
                <a:ea typeface="黑体" panose="02010609060101010101" charset="-122"/>
                <a:cs typeface="黑体" panose="02010609060101010101" charset="-122"/>
                <a:sym typeface="+mn-ea"/>
              </a:rPr>
              <a:t>202</a:t>
            </a:r>
            <a:r>
              <a:rPr lang="en-US" altLang="zh-CN" sz="1000" spc="-40" dirty="0" smtClean="0">
                <a:uFillTx/>
                <a:latin typeface="黑体" panose="02010609060101010101" charset="-122"/>
                <a:ea typeface="黑体" panose="02010609060101010101" charset="-122"/>
                <a:cs typeface="黑体" panose="02010609060101010101" charset="-122"/>
                <a:sym typeface="+mn-ea"/>
              </a:rPr>
              <a:t>4</a:t>
            </a:r>
            <a:r>
              <a:rPr lang="zh-CN" altLang="en-US" sz="1000" spc="-40" dirty="0" smtClean="0">
                <a:uFillTx/>
                <a:latin typeface="黑体" panose="02010609060101010101" charset="-122"/>
                <a:ea typeface="黑体" panose="02010609060101010101" charset="-122"/>
                <a:cs typeface="黑体" panose="02010609060101010101" charset="-122"/>
                <a:sym typeface="+mn-ea"/>
              </a:rPr>
              <a:t>年</a:t>
            </a:r>
            <a:r>
              <a:rPr lang="en-US" altLang="zh-CN" sz="1000" spc="-40" dirty="0" smtClean="0">
                <a:uFillTx/>
                <a:latin typeface="黑体" panose="02010609060101010101" charset="-122"/>
                <a:ea typeface="黑体" panose="02010609060101010101" charset="-122"/>
                <a:cs typeface="黑体" panose="02010609060101010101" charset="-122"/>
                <a:sym typeface="+mn-ea"/>
              </a:rPr>
              <a:t>2</a:t>
            </a:r>
            <a:r>
              <a:rPr lang="zh-CN" altLang="en-US" sz="1000" spc="-40" dirty="0" smtClean="0">
                <a:uFillTx/>
                <a:latin typeface="黑体" panose="02010609060101010101" charset="-122"/>
                <a:ea typeface="黑体" panose="02010609060101010101" charset="-122"/>
                <a:cs typeface="黑体" panose="02010609060101010101" charset="-122"/>
                <a:sym typeface="+mn-ea"/>
              </a:rPr>
              <a:t>月</a:t>
            </a:r>
            <a:r>
              <a:rPr lang="en-US" altLang="zh-CN" sz="1000" spc="-40" dirty="0" smtClean="0">
                <a:uFillTx/>
                <a:latin typeface="黑体" panose="02010609060101010101" charset="-122"/>
                <a:ea typeface="黑体" panose="02010609060101010101" charset="-122"/>
                <a:cs typeface="黑体" panose="02010609060101010101" charset="-122"/>
                <a:sym typeface="+mn-ea"/>
              </a:rPr>
              <a:t>26</a:t>
            </a:r>
            <a:r>
              <a:rPr lang="zh-CN" altLang="en-US" sz="1000" spc="-40" dirty="0" smtClean="0">
                <a:uFillTx/>
                <a:latin typeface="黑体" panose="02010609060101010101" charset="-122"/>
                <a:ea typeface="黑体" panose="02010609060101010101" charset="-122"/>
                <a:cs typeface="黑体" panose="02010609060101010101" charset="-122"/>
                <a:sym typeface="+mn-ea"/>
              </a:rPr>
              <a:t>日</a:t>
            </a:r>
            <a:r>
              <a:rPr lang="zh-CN" altLang="en-US" sz="1000" spc="-40" dirty="0">
                <a:uFillTx/>
                <a:latin typeface="黑体" panose="02010609060101010101" charset="-122"/>
                <a:ea typeface="黑体" panose="02010609060101010101" charset="-122"/>
                <a:cs typeface="黑体" panose="02010609060101010101" charset="-122"/>
                <a:sym typeface="+mn-ea"/>
              </a:rPr>
              <a:t>-</a:t>
            </a:r>
            <a:r>
              <a:rPr lang="zh-CN" altLang="en-US" sz="1000" spc="-40" dirty="0" smtClean="0">
                <a:uFillTx/>
                <a:latin typeface="黑体" panose="02010609060101010101" charset="-122"/>
                <a:ea typeface="黑体" panose="02010609060101010101" charset="-122"/>
                <a:cs typeface="黑体" panose="02010609060101010101" charset="-122"/>
                <a:sym typeface="+mn-ea"/>
              </a:rPr>
              <a:t>202</a:t>
            </a:r>
            <a:r>
              <a:rPr lang="en-US" altLang="zh-CN" sz="1000" spc="-40" dirty="0" smtClean="0">
                <a:uFillTx/>
                <a:latin typeface="黑体" panose="02010609060101010101" charset="-122"/>
                <a:ea typeface="黑体" panose="02010609060101010101" charset="-122"/>
                <a:cs typeface="黑体" panose="02010609060101010101" charset="-122"/>
                <a:sym typeface="+mn-ea"/>
              </a:rPr>
              <a:t>4</a:t>
            </a:r>
            <a:r>
              <a:rPr lang="zh-CN" altLang="en-US" sz="1000" spc="-40" dirty="0" smtClean="0">
                <a:uFillTx/>
                <a:latin typeface="黑体" panose="02010609060101010101" charset="-122"/>
                <a:ea typeface="黑体" panose="02010609060101010101" charset="-122"/>
                <a:cs typeface="黑体" panose="02010609060101010101" charset="-122"/>
                <a:sym typeface="+mn-ea"/>
              </a:rPr>
              <a:t>年</a:t>
            </a:r>
            <a:r>
              <a:rPr lang="en-US" altLang="zh-CN" sz="1000" spc="-40" dirty="0" smtClean="0">
                <a:uFillTx/>
                <a:latin typeface="黑体" panose="02010609060101010101" charset="-122"/>
                <a:ea typeface="黑体" panose="02010609060101010101" charset="-122"/>
                <a:cs typeface="黑体" panose="02010609060101010101" charset="-122"/>
                <a:sym typeface="+mn-ea"/>
              </a:rPr>
              <a:t>3</a:t>
            </a:r>
            <a:r>
              <a:rPr lang="zh-CN" altLang="en-US" sz="1000" spc="-40" dirty="0" smtClean="0">
                <a:uFillTx/>
                <a:latin typeface="黑体" panose="02010609060101010101" charset="-122"/>
                <a:ea typeface="黑体" panose="02010609060101010101" charset="-122"/>
                <a:cs typeface="黑体" panose="02010609060101010101" charset="-122"/>
                <a:sym typeface="+mn-ea"/>
              </a:rPr>
              <a:t>月</a:t>
            </a:r>
            <a:r>
              <a:rPr lang="en-US" altLang="zh-CN" sz="1000" spc="-40" dirty="0" smtClean="0">
                <a:uFillTx/>
                <a:latin typeface="黑体" panose="02010609060101010101" charset="-122"/>
                <a:ea typeface="黑体" panose="02010609060101010101" charset="-122"/>
                <a:cs typeface="黑体" panose="02010609060101010101" charset="-122"/>
                <a:sym typeface="+mn-ea"/>
              </a:rPr>
              <a:t>5</a:t>
            </a:r>
            <a:r>
              <a:rPr lang="zh-CN" altLang="en-US" sz="1000" spc="-40" dirty="0" smtClean="0">
                <a:uFillTx/>
                <a:latin typeface="黑体" panose="02010609060101010101" charset="-122"/>
                <a:ea typeface="黑体" panose="02010609060101010101" charset="-122"/>
                <a:cs typeface="黑体" panose="02010609060101010101" charset="-122"/>
                <a:sym typeface="+mn-ea"/>
              </a:rPr>
              <a:t>日</a:t>
            </a:r>
            <a:endParaRPr lang="zh-CN" altLang="en-US" sz="1000" spc="-40" dirty="0">
              <a:uFillTx/>
              <a:latin typeface="黑体" panose="02010609060101010101" charset="-122"/>
              <a:ea typeface="黑体" panose="02010609060101010101" charset="-122"/>
              <a:cs typeface="黑体" panose="02010609060101010101" charset="-122"/>
            </a:endParaRPr>
          </a:p>
          <a:p>
            <a:pPr marL="12700">
              <a:lnSpc>
                <a:spcPct val="100000"/>
              </a:lnSpc>
              <a:spcBef>
                <a:spcPts val="100"/>
              </a:spcBef>
            </a:pPr>
            <a:r>
              <a:rPr lang="zh-CN" altLang="en-US" sz="1000" spc="-40" dirty="0">
                <a:uFillTx/>
                <a:latin typeface="黑体" panose="02010609060101010101" charset="-122"/>
                <a:ea typeface="黑体" panose="02010609060101010101" charset="-122"/>
                <a:cs typeface="黑体" panose="02010609060101010101" charset="-122"/>
                <a:sym typeface="+mn-ea"/>
              </a:rPr>
              <a:t>项目名称</a:t>
            </a:r>
            <a:r>
              <a:rPr lang="zh-CN" altLang="en-US" sz="1000" spc="-40" dirty="0" smtClean="0">
                <a:uFillTx/>
                <a:latin typeface="黑体" panose="02010609060101010101" charset="-122"/>
                <a:ea typeface="黑体" panose="02010609060101010101" charset="-122"/>
                <a:cs typeface="黑体" panose="02010609060101010101" charset="-122"/>
                <a:sym typeface="+mn-ea"/>
              </a:rPr>
              <a:t>:</a:t>
            </a:r>
            <a:r>
              <a:rPr lang="zh-CN" altLang="zh-CN" sz="1000" dirty="0">
                <a:latin typeface="黑体" panose="02010609060101010101" charset="-122"/>
                <a:ea typeface="黑体" panose="02010609060101010101" charset="-122"/>
                <a:cs typeface="黑体" panose="02010609060101010101" charset="-122"/>
              </a:rPr>
              <a:t>中国</a:t>
            </a:r>
            <a:r>
              <a:rPr lang="en-US" altLang="zh-CN" sz="1000" dirty="0">
                <a:latin typeface="黑体" panose="02010609060101010101" charset="-122"/>
                <a:ea typeface="黑体" panose="02010609060101010101" charset="-122"/>
                <a:cs typeface="黑体" panose="02010609060101010101" charset="-122"/>
              </a:rPr>
              <a:t>·</a:t>
            </a:r>
            <a:r>
              <a:rPr lang="zh-CN" altLang="zh-CN" sz="1000" dirty="0">
                <a:latin typeface="黑体" panose="02010609060101010101" charset="-122"/>
                <a:ea typeface="黑体" panose="02010609060101010101" charset="-122"/>
                <a:cs typeface="黑体" panose="02010609060101010101" charset="-122"/>
              </a:rPr>
              <a:t>遂宁西部铁路物流园</a:t>
            </a:r>
            <a:r>
              <a:rPr lang="en-US" altLang="zh-CN" sz="1000" dirty="0">
                <a:latin typeface="黑体" panose="02010609060101010101" charset="-122"/>
                <a:ea typeface="黑体" panose="02010609060101010101" charset="-122"/>
                <a:cs typeface="黑体" panose="02010609060101010101" charset="-122"/>
              </a:rPr>
              <a:t>B3-3#</a:t>
            </a:r>
            <a:r>
              <a:rPr lang="zh-CN" altLang="zh-CN" sz="1000" dirty="0">
                <a:latin typeface="黑体" panose="02010609060101010101" charset="-122"/>
                <a:ea typeface="黑体" panose="02010609060101010101" charset="-122"/>
                <a:cs typeface="黑体" panose="02010609060101010101" charset="-122"/>
              </a:rPr>
              <a:t>楼（物流交易中心）</a:t>
            </a:r>
            <a:r>
              <a:rPr lang="en-US" altLang="zh-CN" sz="1000" dirty="0">
                <a:latin typeface="黑体" panose="02010609060101010101" charset="-122"/>
                <a:ea typeface="黑体" panose="02010609060101010101" charset="-122"/>
                <a:cs typeface="黑体" panose="02010609060101010101" charset="-122"/>
              </a:rPr>
              <a:t>-</a:t>
            </a:r>
            <a:r>
              <a:rPr lang="zh-CN" altLang="zh-CN" sz="1000" dirty="0">
                <a:latin typeface="黑体" panose="02010609060101010101" charset="-122"/>
                <a:ea typeface="黑体" panose="02010609060101010101" charset="-122"/>
                <a:cs typeface="黑体" panose="02010609060101010101" charset="-122"/>
              </a:rPr>
              <a:t>遂</a:t>
            </a:r>
            <a:r>
              <a:rPr lang="zh-CN" altLang="zh-CN" sz="1000" dirty="0" smtClean="0">
                <a:latin typeface="黑体" panose="02010609060101010101" charset="-122"/>
                <a:ea typeface="黑体" panose="02010609060101010101" charset="-122"/>
                <a:cs typeface="黑体" panose="02010609060101010101" charset="-122"/>
              </a:rPr>
              <a:t>宁高新区</a:t>
            </a:r>
            <a:r>
              <a:rPr lang="zh-CN" altLang="zh-CN" sz="1000" dirty="0">
                <a:latin typeface="黑体" panose="02010609060101010101" charset="-122"/>
                <a:ea typeface="黑体" panose="02010609060101010101" charset="-122"/>
                <a:cs typeface="黑体" panose="02010609060101010101" charset="-122"/>
              </a:rPr>
              <a:t>川渝</a:t>
            </a:r>
            <a:r>
              <a:rPr lang="zh-CN" altLang="zh-CN" sz="1000" dirty="0" smtClean="0">
                <a:latin typeface="黑体" panose="02010609060101010101" charset="-122"/>
                <a:ea typeface="黑体" panose="02010609060101010101" charset="-122"/>
                <a:cs typeface="黑体" panose="02010609060101010101" charset="-122"/>
              </a:rPr>
              <a:t>农产品冷</a:t>
            </a:r>
            <a:r>
              <a:rPr lang="zh-CN" altLang="zh-CN" sz="1000" dirty="0">
                <a:latin typeface="黑体" panose="02010609060101010101" charset="-122"/>
                <a:ea typeface="黑体" panose="02010609060101010101" charset="-122"/>
                <a:cs typeface="黑体" panose="02010609060101010101" charset="-122"/>
              </a:rPr>
              <a:t>链物流配送中心</a:t>
            </a:r>
            <a:r>
              <a:rPr lang="zh-CN" altLang="en-US" sz="1000" dirty="0">
                <a:latin typeface="黑体" panose="02010609060101010101" charset="-122"/>
                <a:ea typeface="黑体" panose="02010609060101010101" charset="-122"/>
                <a:cs typeface="黑体" panose="02010609060101010101" charset="-122"/>
              </a:rPr>
              <a:t>（</a:t>
            </a:r>
            <a:r>
              <a:rPr lang="zh-CN" altLang="zh-CN" sz="1000" dirty="0">
                <a:latin typeface="黑体" panose="02010609060101010101" charset="-122"/>
                <a:ea typeface="黑体" panose="02010609060101010101" charset="-122"/>
                <a:cs typeface="黑体" panose="02010609060101010101" charset="-122"/>
              </a:rPr>
              <a:t>二期</a:t>
            </a:r>
            <a:r>
              <a:rPr lang="zh-CN" altLang="en-US" sz="1000" dirty="0">
                <a:latin typeface="黑体" panose="02010609060101010101" charset="-122"/>
                <a:ea typeface="黑体" panose="02010609060101010101" charset="-122"/>
                <a:cs typeface="黑体" panose="02010609060101010101" charset="-122"/>
              </a:rPr>
              <a:t>）</a:t>
            </a:r>
            <a:r>
              <a:rPr lang="zh-CN" altLang="zh-CN" sz="1000" dirty="0">
                <a:latin typeface="黑体" panose="02010609060101010101" charset="-122"/>
                <a:ea typeface="黑体" panose="02010609060101010101" charset="-122"/>
                <a:cs typeface="黑体" panose="02010609060101010101" charset="-122"/>
              </a:rPr>
              <a:t>外立面</a:t>
            </a:r>
            <a:r>
              <a:rPr lang="zh-CN" altLang="zh-CN" sz="1000" dirty="0" smtClean="0">
                <a:latin typeface="黑体" panose="02010609060101010101" charset="-122"/>
                <a:ea typeface="黑体" panose="02010609060101010101" charset="-122"/>
                <a:cs typeface="黑体" panose="02010609060101010101" charset="-122"/>
              </a:rPr>
              <a:t>改造</a:t>
            </a:r>
            <a:r>
              <a:rPr lang="zh-CN" altLang="en-US" sz="1000" spc="-40" dirty="0" smtClean="0">
                <a:uFillTx/>
                <a:latin typeface="黑体" panose="02010609060101010101" charset="-122"/>
                <a:ea typeface="黑体" panose="02010609060101010101" charset="-122"/>
                <a:cs typeface="黑体" panose="02010609060101010101" charset="-122"/>
                <a:sym typeface="+mn-ea"/>
              </a:rPr>
              <a:t>项目</a:t>
            </a:r>
            <a:r>
              <a:rPr lang="zh-CN" altLang="en-US" sz="1000" spc="-40" dirty="0">
                <a:uFillTx/>
                <a:latin typeface="黑体" panose="02010609060101010101" charset="-122"/>
                <a:ea typeface="黑体" panose="02010609060101010101" charset="-122"/>
                <a:cs typeface="黑体" panose="02010609060101010101" charset="-122"/>
                <a:sym typeface="+mn-ea"/>
              </a:rPr>
              <a:t>规划实施影响评估报告</a:t>
            </a:r>
            <a:endParaRPr lang="zh-CN" altLang="en-US" sz="1000" spc="-40" dirty="0">
              <a:uFillTx/>
              <a:latin typeface="黑体" panose="02010609060101010101" charset="-122"/>
              <a:ea typeface="黑体" panose="02010609060101010101" charset="-122"/>
              <a:cs typeface="黑体" panose="02010609060101010101" charset="-122"/>
            </a:endParaRPr>
          </a:p>
          <a:p>
            <a:pPr indent="218440" algn="just">
              <a:lnSpc>
                <a:spcPts val="1200"/>
              </a:lnSpc>
            </a:pPr>
            <a:r>
              <a:rPr lang="zh-CN" altLang="zh-CN" sz="900" dirty="0">
                <a:latin typeface="黑体" panose="02010609060101010101" charset="-122"/>
                <a:ea typeface="黑体" panose="02010609060101010101" charset="-122"/>
                <a:cs typeface="黑体" panose="02010609060101010101" charset="-122"/>
              </a:rPr>
              <a:t>中国</a:t>
            </a:r>
            <a:r>
              <a:rPr lang="en-US" altLang="zh-CN" sz="900" dirty="0">
                <a:latin typeface="黑体" panose="02010609060101010101" charset="-122"/>
                <a:ea typeface="黑体" panose="02010609060101010101" charset="-122"/>
                <a:cs typeface="黑体" panose="02010609060101010101" charset="-122"/>
              </a:rPr>
              <a:t>·</a:t>
            </a:r>
            <a:r>
              <a:rPr lang="zh-CN" altLang="zh-CN" sz="900" dirty="0">
                <a:latin typeface="黑体" panose="02010609060101010101" charset="-122"/>
                <a:ea typeface="黑体" panose="02010609060101010101" charset="-122"/>
                <a:cs typeface="黑体" panose="02010609060101010101" charset="-122"/>
              </a:rPr>
              <a:t>遂宁西部铁路物流园</a:t>
            </a:r>
            <a:r>
              <a:rPr lang="en-US" altLang="zh-CN" sz="900" dirty="0">
                <a:latin typeface="黑体" panose="02010609060101010101" charset="-122"/>
                <a:ea typeface="黑体" panose="02010609060101010101" charset="-122"/>
                <a:cs typeface="黑体" panose="02010609060101010101" charset="-122"/>
              </a:rPr>
              <a:t>B3-3#</a:t>
            </a:r>
            <a:r>
              <a:rPr lang="zh-CN" altLang="zh-CN" sz="900" dirty="0">
                <a:latin typeface="黑体" panose="02010609060101010101" charset="-122"/>
                <a:ea typeface="黑体" panose="02010609060101010101" charset="-122"/>
                <a:cs typeface="黑体" panose="02010609060101010101" charset="-122"/>
              </a:rPr>
              <a:t>楼（物流交易中心）</a:t>
            </a:r>
            <a:r>
              <a:rPr lang="en-US" altLang="zh-CN" sz="900" dirty="0">
                <a:latin typeface="黑体" panose="02010609060101010101" charset="-122"/>
                <a:ea typeface="黑体" panose="02010609060101010101" charset="-122"/>
                <a:cs typeface="黑体" panose="02010609060101010101" charset="-122"/>
              </a:rPr>
              <a:t>-</a:t>
            </a:r>
            <a:r>
              <a:rPr lang="zh-CN" altLang="zh-CN" sz="900" dirty="0">
                <a:latin typeface="黑体" panose="02010609060101010101" charset="-122"/>
                <a:ea typeface="黑体" panose="02010609060101010101" charset="-122"/>
                <a:cs typeface="黑体" panose="02010609060101010101" charset="-122"/>
              </a:rPr>
              <a:t>遂宁高新区川渝农产品冷链物流配送中心</a:t>
            </a:r>
            <a:r>
              <a:rPr lang="zh-CN" altLang="en-US" sz="900" dirty="0">
                <a:latin typeface="黑体" panose="02010609060101010101" charset="-122"/>
                <a:ea typeface="黑体" panose="02010609060101010101" charset="-122"/>
                <a:cs typeface="黑体" panose="02010609060101010101" charset="-122"/>
              </a:rPr>
              <a:t>（</a:t>
            </a:r>
            <a:r>
              <a:rPr lang="zh-CN" altLang="zh-CN" sz="900" dirty="0">
                <a:latin typeface="黑体" panose="02010609060101010101" charset="-122"/>
                <a:ea typeface="黑体" panose="02010609060101010101" charset="-122"/>
                <a:cs typeface="黑体" panose="02010609060101010101" charset="-122"/>
              </a:rPr>
              <a:t>二期</a:t>
            </a:r>
            <a:r>
              <a:rPr lang="zh-CN" altLang="en-US" sz="900" dirty="0">
                <a:latin typeface="黑体" panose="02010609060101010101" charset="-122"/>
                <a:ea typeface="黑体" panose="02010609060101010101" charset="-122"/>
                <a:cs typeface="黑体" panose="02010609060101010101" charset="-122"/>
              </a:rPr>
              <a:t>）</a:t>
            </a:r>
            <a:r>
              <a:rPr lang="zh-CN" altLang="en-US" sz="900" spc="-40" dirty="0" smtClean="0">
                <a:solidFill>
                  <a:schemeClr val="tx1"/>
                </a:solidFill>
                <a:uFillTx/>
                <a:latin typeface="黑体" panose="02010609060101010101" charset="-122"/>
                <a:ea typeface="黑体" panose="02010609060101010101" charset="-122"/>
                <a:cs typeface="黑体" panose="02010609060101010101" charset="-122"/>
              </a:rPr>
              <a:t>建设项目于</a:t>
            </a:r>
            <a:r>
              <a:rPr lang="zh-CN" altLang="en-US" sz="900" spc="-40" dirty="0" smtClean="0">
                <a:uFillTx/>
                <a:latin typeface="黑体" panose="02010609060101010101" charset="-122"/>
                <a:ea typeface="黑体" panose="02010609060101010101" charset="-122"/>
                <a:cs typeface="黑体" panose="02010609060101010101" charset="-122"/>
                <a:sym typeface="+mn-ea"/>
              </a:rPr>
              <a:t>20</a:t>
            </a:r>
            <a:r>
              <a:rPr lang="en-US" altLang="zh-CN" sz="900" spc="-40" dirty="0" smtClean="0">
                <a:uFillTx/>
                <a:latin typeface="黑体" panose="02010609060101010101" charset="-122"/>
                <a:ea typeface="黑体" panose="02010609060101010101" charset="-122"/>
                <a:cs typeface="黑体" panose="02010609060101010101" charset="-122"/>
                <a:sym typeface="+mn-ea"/>
              </a:rPr>
              <a:t>17</a:t>
            </a:r>
            <a:r>
              <a:rPr lang="zh-CN" altLang="en-US" sz="900" spc="-40" dirty="0" smtClean="0">
                <a:uFillTx/>
                <a:latin typeface="黑体" panose="02010609060101010101" charset="-122"/>
                <a:ea typeface="黑体" panose="02010609060101010101" charset="-122"/>
                <a:cs typeface="黑体" panose="02010609060101010101" charset="-122"/>
                <a:sym typeface="+mn-ea"/>
              </a:rPr>
              <a:t>年</a:t>
            </a:r>
            <a:r>
              <a:rPr lang="zh-CN" altLang="en-US" sz="900" spc="-40" dirty="0">
                <a:uFillTx/>
                <a:latin typeface="黑体" panose="02010609060101010101" charset="-122"/>
                <a:ea typeface="黑体" panose="02010609060101010101" charset="-122"/>
                <a:cs typeface="黑体" panose="02010609060101010101" charset="-122"/>
                <a:sym typeface="+mn-ea"/>
              </a:rPr>
              <a:t>竣工</a:t>
            </a:r>
            <a:r>
              <a:rPr lang="zh-CN" altLang="en-US" sz="900" spc="-40" dirty="0" smtClean="0">
                <a:uFillTx/>
                <a:latin typeface="黑体" panose="02010609060101010101" charset="-122"/>
                <a:ea typeface="黑体" panose="02010609060101010101" charset="-122"/>
                <a:cs typeface="黑体" panose="02010609060101010101" charset="-122"/>
                <a:sym typeface="+mn-ea"/>
              </a:rPr>
              <a:t>。因建成时间较早，现随着</a:t>
            </a:r>
            <a:r>
              <a:rPr lang="zh-CN" altLang="zh-CN" sz="900" kern="0" dirty="0" smtClean="0">
                <a:solidFill>
                  <a:srgbClr val="000000"/>
                </a:solidFill>
                <a:latin typeface="Calibri" panose="020F0502020204030204" pitchFamily="34" charset="0"/>
                <a:ea typeface="微软雅黑" panose="020B0503020204020204" pitchFamily="34" charset="-122"/>
                <a:cs typeface="MicrosoftYaHei-Bold"/>
              </a:rPr>
              <a:t>功能</a:t>
            </a:r>
            <a:r>
              <a:rPr lang="zh-CN" altLang="zh-CN" sz="900" kern="0" dirty="0">
                <a:solidFill>
                  <a:srgbClr val="000000"/>
                </a:solidFill>
                <a:latin typeface="Calibri" panose="020F0502020204030204" pitchFamily="34" charset="0"/>
                <a:ea typeface="微软雅黑" panose="020B0503020204020204" pitchFamily="34" charset="-122"/>
                <a:cs typeface="MicrosoftYaHei-Bold"/>
              </a:rPr>
              <a:t>蝶变，物流园区向创新创业街区的转变，导致</a:t>
            </a:r>
            <a:r>
              <a:rPr lang="zh-CN" altLang="zh-CN" sz="900" kern="0" dirty="0" smtClean="0">
                <a:solidFill>
                  <a:srgbClr val="000000"/>
                </a:solidFill>
                <a:latin typeface="Calibri" panose="020F0502020204030204" pitchFamily="34" charset="0"/>
                <a:ea typeface="微软雅黑" panose="020B0503020204020204" pitchFamily="34" charset="-122"/>
                <a:cs typeface="MicrosoftYaHei-Bold"/>
              </a:rPr>
              <a:t>原有</a:t>
            </a:r>
            <a:r>
              <a:rPr lang="zh-CN" altLang="en-US" sz="900" kern="0" dirty="0" smtClean="0">
                <a:solidFill>
                  <a:srgbClr val="000000"/>
                </a:solidFill>
                <a:latin typeface="Calibri" panose="020F0502020204030204" pitchFamily="34" charset="0"/>
                <a:ea typeface="微软雅黑" panose="020B0503020204020204" pitchFamily="34" charset="-122"/>
                <a:cs typeface="MicrosoftYaHei-Bold"/>
              </a:rPr>
              <a:t>总平</a:t>
            </a:r>
            <a:r>
              <a:rPr lang="zh-CN" altLang="zh-CN" sz="900" kern="0" dirty="0" smtClean="0">
                <a:solidFill>
                  <a:srgbClr val="000000"/>
                </a:solidFill>
                <a:latin typeface="Calibri" panose="020F0502020204030204" pitchFamily="34" charset="0"/>
                <a:ea typeface="微软雅黑" panose="020B0503020204020204" pitchFamily="34" charset="-122"/>
                <a:cs typeface="MicrosoftYaHei-Bold"/>
              </a:rPr>
              <a:t>布局</a:t>
            </a:r>
            <a:r>
              <a:rPr lang="zh-CN" altLang="zh-CN" sz="900" kern="0" dirty="0">
                <a:solidFill>
                  <a:srgbClr val="000000"/>
                </a:solidFill>
                <a:latin typeface="Calibri" panose="020F0502020204030204" pitchFamily="34" charset="0"/>
                <a:ea typeface="微软雅黑" panose="020B0503020204020204" pitchFamily="34" charset="-122"/>
                <a:cs typeface="MicrosoftYaHei-Bold"/>
              </a:rPr>
              <a:t>和立</a:t>
            </a:r>
            <a:r>
              <a:rPr lang="zh-CN" altLang="zh-CN" sz="900" kern="0" dirty="0" smtClean="0">
                <a:solidFill>
                  <a:srgbClr val="000000"/>
                </a:solidFill>
                <a:latin typeface="Calibri" panose="020F0502020204030204" pitchFamily="34" charset="0"/>
                <a:ea typeface="微软雅黑" panose="020B0503020204020204" pitchFamily="34" charset="-122"/>
                <a:cs typeface="MicrosoftYaHei-Bold"/>
              </a:rPr>
              <a:t>面均</a:t>
            </a:r>
            <a:r>
              <a:rPr lang="zh-CN" altLang="zh-CN" sz="900" kern="0" dirty="0">
                <a:solidFill>
                  <a:srgbClr val="000000"/>
                </a:solidFill>
                <a:latin typeface="Calibri" panose="020F0502020204030204" pitchFamily="34" charset="0"/>
                <a:ea typeface="微软雅黑" panose="020B0503020204020204" pitchFamily="34" charset="-122"/>
                <a:cs typeface="MicrosoftYaHei-Bold"/>
              </a:rPr>
              <a:t>需要做调整改造</a:t>
            </a:r>
            <a:r>
              <a:rPr lang="zh-CN" altLang="zh-CN" sz="900" kern="0" dirty="0" smtClean="0">
                <a:solidFill>
                  <a:srgbClr val="000000"/>
                </a:solidFill>
                <a:latin typeface="Calibri" panose="020F0502020204030204" pitchFamily="34" charset="0"/>
                <a:ea typeface="微软雅黑" panose="020B0503020204020204" pitchFamily="34" charset="-122"/>
                <a:cs typeface="MicrosoftYaHei-Bold"/>
              </a:rPr>
              <a:t>。</a:t>
            </a:r>
            <a:r>
              <a:rPr lang="zh-CN" altLang="en-US" sz="900" spc="-40" dirty="0" smtClean="0">
                <a:solidFill>
                  <a:schemeClr val="tx1"/>
                </a:solidFill>
                <a:uFillTx/>
                <a:latin typeface="黑体" panose="02010609060101010101" charset="-122"/>
                <a:ea typeface="黑体" panose="02010609060101010101" charset="-122"/>
                <a:cs typeface="黑体" panose="02010609060101010101" charset="-122"/>
              </a:rPr>
              <a:t>此次</a:t>
            </a:r>
            <a:r>
              <a:rPr lang="zh-CN" altLang="en-US" sz="900" spc="-40" dirty="0">
                <a:solidFill>
                  <a:schemeClr val="tx1"/>
                </a:solidFill>
                <a:uFillTx/>
                <a:latin typeface="黑体" panose="02010609060101010101" charset="-122"/>
                <a:ea typeface="黑体" panose="02010609060101010101" charset="-122"/>
                <a:cs typeface="黑体" panose="02010609060101010101" charset="-122"/>
              </a:rPr>
              <a:t>公</a:t>
            </a:r>
            <a:r>
              <a:rPr lang="zh-CN" altLang="en-US" sz="900" spc="-40" dirty="0" smtClean="0">
                <a:solidFill>
                  <a:schemeClr val="tx1"/>
                </a:solidFill>
                <a:uFillTx/>
                <a:latin typeface="黑体" panose="02010609060101010101" charset="-122"/>
                <a:ea typeface="黑体" panose="02010609060101010101" charset="-122"/>
                <a:cs typeface="黑体" panose="02010609060101010101" charset="-122"/>
              </a:rPr>
              <a:t>示</a:t>
            </a:r>
            <a:r>
              <a:rPr lang="zh-CN" altLang="zh-CN" sz="900" dirty="0">
                <a:latin typeface="黑体" panose="02010609060101010101" charset="-122"/>
                <a:ea typeface="黑体" panose="02010609060101010101" charset="-122"/>
                <a:cs typeface="黑体" panose="02010609060101010101" charset="-122"/>
              </a:rPr>
              <a:t>中国</a:t>
            </a:r>
            <a:r>
              <a:rPr lang="en-US" altLang="zh-CN" sz="900" dirty="0">
                <a:latin typeface="黑体" panose="02010609060101010101" charset="-122"/>
                <a:ea typeface="黑体" panose="02010609060101010101" charset="-122"/>
                <a:cs typeface="黑体" panose="02010609060101010101" charset="-122"/>
              </a:rPr>
              <a:t>·</a:t>
            </a:r>
            <a:r>
              <a:rPr lang="zh-CN" altLang="zh-CN" sz="900" dirty="0">
                <a:latin typeface="黑体" panose="02010609060101010101" charset="-122"/>
                <a:ea typeface="黑体" panose="02010609060101010101" charset="-122"/>
                <a:cs typeface="黑体" panose="02010609060101010101" charset="-122"/>
              </a:rPr>
              <a:t>遂宁西部铁路物流园</a:t>
            </a:r>
            <a:r>
              <a:rPr lang="en-US" altLang="zh-CN" sz="900" dirty="0">
                <a:latin typeface="黑体" panose="02010609060101010101" charset="-122"/>
                <a:ea typeface="黑体" panose="02010609060101010101" charset="-122"/>
                <a:cs typeface="黑体" panose="02010609060101010101" charset="-122"/>
              </a:rPr>
              <a:t>B3-3#</a:t>
            </a:r>
            <a:r>
              <a:rPr lang="zh-CN" altLang="zh-CN" sz="900" dirty="0">
                <a:latin typeface="黑体" panose="02010609060101010101" charset="-122"/>
                <a:ea typeface="黑体" panose="02010609060101010101" charset="-122"/>
                <a:cs typeface="黑体" panose="02010609060101010101" charset="-122"/>
              </a:rPr>
              <a:t>楼（物流交易中心）</a:t>
            </a:r>
            <a:r>
              <a:rPr lang="en-US" altLang="zh-CN" sz="900" dirty="0">
                <a:latin typeface="黑体" panose="02010609060101010101" charset="-122"/>
                <a:ea typeface="黑体" panose="02010609060101010101" charset="-122"/>
                <a:cs typeface="黑体" panose="02010609060101010101" charset="-122"/>
              </a:rPr>
              <a:t>-</a:t>
            </a:r>
            <a:r>
              <a:rPr lang="zh-CN" altLang="zh-CN" sz="900" dirty="0">
                <a:latin typeface="黑体" panose="02010609060101010101" charset="-122"/>
                <a:ea typeface="黑体" panose="02010609060101010101" charset="-122"/>
                <a:cs typeface="黑体" panose="02010609060101010101" charset="-122"/>
              </a:rPr>
              <a:t>遂宁高新区川渝农产品冷链物流配送中心</a:t>
            </a:r>
            <a:r>
              <a:rPr lang="zh-CN" altLang="en-US" sz="900" dirty="0">
                <a:latin typeface="黑体" panose="02010609060101010101" charset="-122"/>
                <a:ea typeface="黑体" panose="02010609060101010101" charset="-122"/>
                <a:cs typeface="黑体" panose="02010609060101010101" charset="-122"/>
              </a:rPr>
              <a:t>（</a:t>
            </a:r>
            <a:r>
              <a:rPr lang="zh-CN" altLang="zh-CN" sz="900" dirty="0">
                <a:latin typeface="黑体" panose="02010609060101010101" charset="-122"/>
                <a:ea typeface="黑体" panose="02010609060101010101" charset="-122"/>
                <a:cs typeface="黑体" panose="02010609060101010101" charset="-122"/>
              </a:rPr>
              <a:t>二期</a:t>
            </a:r>
            <a:r>
              <a:rPr lang="zh-CN" altLang="en-US" sz="900" dirty="0">
                <a:latin typeface="黑体" panose="02010609060101010101" charset="-122"/>
                <a:ea typeface="黑体" panose="02010609060101010101" charset="-122"/>
                <a:cs typeface="黑体" panose="02010609060101010101" charset="-122"/>
              </a:rPr>
              <a:t>）</a:t>
            </a:r>
            <a:r>
              <a:rPr lang="zh-CN" altLang="zh-CN" sz="900" dirty="0">
                <a:latin typeface="黑体" panose="02010609060101010101" charset="-122"/>
                <a:ea typeface="黑体" panose="02010609060101010101" charset="-122"/>
                <a:cs typeface="黑体" panose="02010609060101010101" charset="-122"/>
              </a:rPr>
              <a:t>外立面改造</a:t>
            </a:r>
            <a:r>
              <a:rPr lang="zh-CN" altLang="en-US" sz="900" spc="-40" dirty="0">
                <a:latin typeface="黑体" panose="02010609060101010101" charset="-122"/>
                <a:ea typeface="黑体" panose="02010609060101010101" charset="-122"/>
                <a:cs typeface="黑体" panose="02010609060101010101" charset="-122"/>
                <a:sym typeface="+mn-ea"/>
              </a:rPr>
              <a:t>项目</a:t>
            </a:r>
            <a:r>
              <a:rPr lang="zh-CN" altLang="en-US" sz="900" spc="-40" dirty="0" smtClean="0">
                <a:solidFill>
                  <a:schemeClr val="tx1"/>
                </a:solidFill>
                <a:uFillTx/>
                <a:latin typeface="黑体" panose="02010609060101010101" charset="-122"/>
                <a:ea typeface="黑体" panose="02010609060101010101" charset="-122"/>
                <a:cs typeface="黑体" panose="02010609060101010101" charset="-122"/>
              </a:rPr>
              <a:t>规划</a:t>
            </a:r>
            <a:r>
              <a:rPr lang="zh-CN" altLang="en-US" sz="900" spc="-40" dirty="0">
                <a:solidFill>
                  <a:schemeClr val="tx1"/>
                </a:solidFill>
                <a:uFillTx/>
                <a:latin typeface="黑体" panose="02010609060101010101" charset="-122"/>
                <a:ea typeface="黑体" panose="02010609060101010101" charset="-122"/>
                <a:cs typeface="黑体" panose="02010609060101010101" charset="-122"/>
              </a:rPr>
              <a:t>实施影响评估报告，报告主要内容如下。</a:t>
            </a:r>
            <a:endParaRPr lang="zh-CN" altLang="en-US" sz="900" spc="-40" dirty="0">
              <a:solidFill>
                <a:schemeClr val="tx1"/>
              </a:solidFill>
              <a:uFillTx/>
              <a:latin typeface="黑体" panose="02010609060101010101" charset="-122"/>
              <a:ea typeface="黑体" panose="02010609060101010101" charset="-122"/>
              <a:cs typeface="黑体" panose="02010609060101010101" charset="-122"/>
            </a:endParaRPr>
          </a:p>
          <a:p>
            <a:pPr lvl="0" defTabSz="2085975"/>
            <a:r>
              <a:rPr lang="zh-CN" altLang="en-US" sz="900" b="1" spc="-40" dirty="0" smtClean="0">
                <a:solidFill>
                  <a:schemeClr val="tx1"/>
                </a:solidFill>
                <a:uFillTx/>
                <a:latin typeface="黑体" panose="02010609060101010101" charset="-122"/>
                <a:ea typeface="黑体" panose="02010609060101010101" charset="-122"/>
                <a:cs typeface="黑体" panose="02010609060101010101" charset="-122"/>
              </a:rPr>
              <a:t>    一、</a:t>
            </a:r>
            <a:r>
              <a:rPr lang="zh-CN" altLang="en-US" sz="900" b="1" spc="-40" dirty="0">
                <a:latin typeface="黑体" panose="02010609060101010101" charset="-122"/>
                <a:ea typeface="黑体" panose="02010609060101010101" charset="-122"/>
                <a:cs typeface="黑体" panose="02010609060101010101" charset="-122"/>
              </a:rPr>
              <a:t>将园区主</a:t>
            </a:r>
            <a:r>
              <a:rPr lang="zh-CN" altLang="en-US" sz="900" b="1" spc="-40" dirty="0" smtClean="0">
                <a:latin typeface="黑体" panose="02010609060101010101" charset="-122"/>
                <a:ea typeface="黑体" panose="02010609060101010101" charset="-122"/>
                <a:cs typeface="黑体" panose="02010609060101010101" charset="-122"/>
              </a:rPr>
              <a:t>入口打开</a:t>
            </a:r>
            <a:r>
              <a:rPr lang="zh-CN" altLang="en-US" sz="900" b="1" spc="-40" dirty="0">
                <a:latin typeface="黑体" panose="02010609060101010101" charset="-122"/>
                <a:ea typeface="黑体" panose="02010609060101010101" charset="-122"/>
                <a:cs typeface="黑体" panose="02010609060101010101" charset="-122"/>
              </a:rPr>
              <a:t>，梳理绿化树木，提升入口昭示性，形成轴线仪式感，</a:t>
            </a:r>
            <a:r>
              <a:rPr lang="zh-CN" altLang="en-US" sz="900" b="1" spc="-40" dirty="0">
                <a:latin typeface="黑体" panose="02010609060101010101" charset="-122"/>
                <a:ea typeface="黑体" panose="02010609060101010101" charset="-122"/>
                <a:cs typeface="黑体" panose="02010609060101010101" charset="-122"/>
                <a:sym typeface="+mn-ea"/>
              </a:rPr>
              <a:t>并通过人车分流的打造，优化主入口动</a:t>
            </a:r>
            <a:r>
              <a:rPr lang="zh-CN" altLang="en-US" sz="900" b="1" spc="-40" dirty="0" smtClean="0">
                <a:latin typeface="黑体" panose="02010609060101010101" charset="-122"/>
                <a:ea typeface="黑体" panose="02010609060101010101" charset="-122"/>
                <a:cs typeface="黑体" panose="02010609060101010101" charset="-122"/>
                <a:sym typeface="+mn-ea"/>
              </a:rPr>
              <a:t>线。</a:t>
            </a:r>
            <a:endParaRPr lang="en-US" altLang="zh-CN" sz="900" b="1" spc="-40" dirty="0">
              <a:latin typeface="黑体" panose="02010609060101010101" charset="-122"/>
              <a:ea typeface="黑体" panose="02010609060101010101" charset="-122"/>
              <a:cs typeface="黑体" panose="02010609060101010101" charset="-122"/>
              <a:sym typeface="+mn-ea"/>
            </a:endParaRPr>
          </a:p>
          <a:p>
            <a:pPr indent="218440" algn="just" fontAlgn="auto">
              <a:extLst>
                <a:ext uri="{35155182-B16C-46BC-9424-99874614C6A1}">
                  <wpsdc:indentchars xmlns:wpsdc="http://www.wps.cn/officeDocument/2017/drawingmlCustomData" val="200" checksum="2495240647"/>
                </a:ext>
              </a:extLst>
            </a:pPr>
            <a:r>
              <a:rPr lang="zh-CN" altLang="en-US" sz="900" b="1" spc="-40" dirty="0" smtClean="0">
                <a:latin typeface="黑体" panose="02010609060101010101" charset="-122"/>
                <a:ea typeface="黑体" panose="02010609060101010101" charset="-122"/>
                <a:cs typeface="黑体" panose="02010609060101010101" charset="-122"/>
              </a:rPr>
              <a:t>二、</a:t>
            </a:r>
            <a:r>
              <a:rPr lang="zh-CN" altLang="en-US" sz="900" b="1" spc="-40" dirty="0">
                <a:latin typeface="黑体" panose="02010609060101010101" charset="-122"/>
                <a:ea typeface="黑体" panose="02010609060101010101" charset="-122"/>
                <a:cs typeface="黑体" panose="02010609060101010101" charset="-122"/>
              </a:rPr>
              <a:t>规范街区内部停车空间，道路进行黑化，并将行车流线和停车位规范化布置</a:t>
            </a:r>
            <a:r>
              <a:rPr lang="zh-CN" altLang="en-US" sz="900" b="1" spc="-40" dirty="0">
                <a:latin typeface="黑体" panose="02010609060101010101" charset="-122"/>
                <a:ea typeface="黑体" panose="02010609060101010101" charset="-122"/>
                <a:cs typeface="黑体" panose="02010609060101010101" charset="-122"/>
                <a:sym typeface="+mn-ea"/>
              </a:rPr>
              <a:t>。</a:t>
            </a:r>
            <a:endParaRPr lang="zh-CN" altLang="en-US" sz="900" b="1" spc="-40" dirty="0">
              <a:latin typeface="黑体" panose="02010609060101010101" charset="-122"/>
              <a:ea typeface="黑体" panose="02010609060101010101" charset="-122"/>
              <a:cs typeface="黑体" panose="02010609060101010101" charset="-122"/>
            </a:endParaRPr>
          </a:p>
          <a:p>
            <a:pPr defTabSz="2085975"/>
            <a:r>
              <a:rPr lang="zh-CN" altLang="en-US" sz="900" b="1" spc="-40" dirty="0" smtClean="0">
                <a:latin typeface="黑体" panose="02010609060101010101" charset="-122"/>
                <a:ea typeface="黑体" panose="02010609060101010101" charset="-122"/>
                <a:cs typeface="黑体" panose="02010609060101010101" charset="-122"/>
              </a:rPr>
              <a:t>    三</a:t>
            </a:r>
            <a:r>
              <a:rPr lang="zh-CN" altLang="en-US" sz="900" b="1" spc="-40" dirty="0">
                <a:latin typeface="黑体" panose="02010609060101010101" charset="-122"/>
                <a:ea typeface="黑体" panose="02010609060101010101" charset="-122"/>
                <a:cs typeface="黑体" panose="02010609060101010101" charset="-122"/>
              </a:rPr>
              <a:t>、立面增加亮橘色铝板和深棕色金属格栅重新</a:t>
            </a:r>
            <a:r>
              <a:rPr lang="zh-CN" altLang="en-US" sz="900" b="1" spc="-40" dirty="0" smtClean="0">
                <a:latin typeface="黑体" panose="02010609060101010101" charset="-122"/>
                <a:ea typeface="黑体" panose="02010609060101010101" charset="-122"/>
                <a:cs typeface="黑体" panose="02010609060101010101" charset="-122"/>
              </a:rPr>
              <a:t>组织</a:t>
            </a:r>
            <a:endParaRPr lang="en-US" altLang="zh-CN" sz="900" b="1" spc="-40" dirty="0" smtClean="0">
              <a:latin typeface="黑体" panose="02010609060101010101" charset="-122"/>
              <a:ea typeface="黑体" panose="02010609060101010101" charset="-122"/>
              <a:cs typeface="黑体" panose="02010609060101010101" charset="-122"/>
            </a:endParaRPr>
          </a:p>
          <a:p>
            <a:pPr defTabSz="2085975"/>
            <a:r>
              <a:rPr lang="en-US" altLang="zh-CN" sz="900" b="1" spc="-40" dirty="0" smtClean="0">
                <a:latin typeface="黑体" panose="02010609060101010101" charset="-122"/>
                <a:ea typeface="黑体" panose="02010609060101010101" charset="-122"/>
                <a:cs typeface="黑体" panose="02010609060101010101" charset="-122"/>
              </a:rPr>
              <a:t>    </a:t>
            </a:r>
            <a:r>
              <a:rPr lang="zh-CN" altLang="en-US" sz="900" b="1" spc="-40" dirty="0" smtClean="0">
                <a:latin typeface="黑体" panose="02010609060101010101" charset="-122"/>
                <a:ea typeface="黑体" panose="02010609060101010101" charset="-122"/>
                <a:cs typeface="黑体" panose="02010609060101010101" charset="-122"/>
              </a:rPr>
              <a:t>四</a:t>
            </a:r>
            <a:r>
              <a:rPr lang="zh-CN" altLang="en-US" sz="900" b="1" spc="-40" dirty="0">
                <a:latin typeface="黑体" panose="02010609060101010101" charset="-122"/>
                <a:ea typeface="黑体" panose="02010609060101010101" charset="-122"/>
                <a:cs typeface="黑体" panose="02010609060101010101" charset="-122"/>
              </a:rPr>
              <a:t>、增大玻璃幕墙占比</a:t>
            </a:r>
            <a:r>
              <a:rPr lang="zh-CN" altLang="en-US" sz="900" b="1" spc="-40" dirty="0" smtClean="0">
                <a:latin typeface="黑体" panose="02010609060101010101" charset="-122"/>
                <a:ea typeface="黑体" panose="02010609060101010101" charset="-122"/>
                <a:cs typeface="黑体" panose="02010609060101010101" charset="-122"/>
              </a:rPr>
              <a:t>，突出</a:t>
            </a:r>
            <a:r>
              <a:rPr lang="zh-CN" altLang="en-US" sz="900" b="1" spc="-40" dirty="0">
                <a:latin typeface="黑体" panose="02010609060101010101" charset="-122"/>
                <a:ea typeface="黑体" panose="02010609060101010101" charset="-122"/>
                <a:cs typeface="黑体" panose="02010609060101010101" charset="-122"/>
              </a:rPr>
              <a:t>大门的轴线对称，强调仪式感</a:t>
            </a:r>
            <a:r>
              <a:rPr lang="zh-CN" altLang="en-US" sz="900" b="1" spc="-40" dirty="0" smtClean="0">
                <a:latin typeface="黑体" panose="02010609060101010101" charset="-122"/>
                <a:ea typeface="黑体" panose="02010609060101010101" charset="-122"/>
                <a:cs typeface="黑体" panose="02010609060101010101" charset="-122"/>
              </a:rPr>
              <a:t>；</a:t>
            </a:r>
            <a:endParaRPr lang="en-US" altLang="zh-CN" sz="900" b="1" spc="-40" dirty="0" smtClean="0">
              <a:latin typeface="黑体" panose="02010609060101010101" charset="-122"/>
              <a:ea typeface="黑体" panose="02010609060101010101" charset="-122"/>
              <a:cs typeface="黑体" panose="02010609060101010101" charset="-122"/>
            </a:endParaRPr>
          </a:p>
          <a:p>
            <a:pPr defTabSz="2085975">
              <a:tabLst>
                <a:tab pos="185420" algn="l"/>
              </a:tabLst>
            </a:pPr>
            <a:r>
              <a:rPr lang="en-US" altLang="zh-CN" sz="900" b="1" spc="-40" dirty="0">
                <a:latin typeface="黑体" panose="02010609060101010101" charset="-122"/>
                <a:ea typeface="黑体" panose="02010609060101010101" charset="-122"/>
                <a:cs typeface="黑体" panose="02010609060101010101" charset="-122"/>
              </a:rPr>
              <a:t> </a:t>
            </a:r>
            <a:r>
              <a:rPr lang="en-US" altLang="zh-CN" sz="900" b="1" spc="-40" dirty="0" smtClean="0">
                <a:latin typeface="黑体" panose="02010609060101010101" charset="-122"/>
                <a:ea typeface="黑体" panose="02010609060101010101" charset="-122"/>
                <a:cs typeface="黑体" panose="02010609060101010101" charset="-122"/>
              </a:rPr>
              <a:t>   </a:t>
            </a:r>
            <a:r>
              <a:rPr lang="zh-CN" altLang="en-US" sz="900" b="1" spc="-40" dirty="0" smtClean="0">
                <a:latin typeface="黑体" panose="02010609060101010101" charset="-122"/>
                <a:ea typeface="黑体" panose="02010609060101010101" charset="-122"/>
                <a:cs typeface="黑体" panose="02010609060101010101" charset="-122"/>
              </a:rPr>
              <a:t>五</a:t>
            </a:r>
            <a:r>
              <a:rPr lang="zh-CN" altLang="en-US" sz="900" b="1" spc="-40" dirty="0" smtClean="0">
                <a:latin typeface="黑体" panose="02010609060101010101" charset="-122"/>
                <a:ea typeface="黑体" panose="02010609060101010101" charset="-122"/>
                <a:cs typeface="黑体" panose="02010609060101010101" charset="-122"/>
              </a:rPr>
              <a:t>、原</a:t>
            </a:r>
            <a:r>
              <a:rPr lang="zh-CN" altLang="en-US" sz="900" b="1" spc="-40" dirty="0">
                <a:latin typeface="黑体" panose="02010609060101010101" charset="-122"/>
                <a:ea typeface="黑体" panose="02010609060101010101" charset="-122"/>
                <a:cs typeface="黑体" panose="02010609060101010101" charset="-122"/>
              </a:rPr>
              <a:t>政务服务中心山墙面根据建筑形体关系，加一个</a:t>
            </a:r>
            <a:r>
              <a:rPr lang="en-US" altLang="zh-CN" sz="900" b="1" spc="-40" dirty="0">
                <a:latin typeface="黑体" panose="02010609060101010101" charset="-122"/>
                <a:ea typeface="黑体" panose="02010609060101010101" charset="-122"/>
                <a:cs typeface="黑体" panose="02010609060101010101" charset="-122"/>
              </a:rPr>
              <a:t>C</a:t>
            </a:r>
            <a:r>
              <a:rPr lang="zh-CN" altLang="en-US" sz="900" b="1" spc="-40" dirty="0">
                <a:latin typeface="黑体" panose="02010609060101010101" charset="-122"/>
                <a:ea typeface="黑体" panose="02010609060101010101" charset="-122"/>
                <a:cs typeface="黑体" panose="02010609060101010101" charset="-122"/>
              </a:rPr>
              <a:t>型的金属框，突出建筑标志性；并将二层外立面喷亮橘色涂料，增加深棕色金属格栅对小隔窗进行遮挡统一。</a:t>
            </a:r>
            <a:endParaRPr lang="en-US" altLang="zh-CN" sz="900" b="1" spc="-40" dirty="0">
              <a:latin typeface="黑体" panose="02010609060101010101" charset="-122"/>
              <a:ea typeface="黑体" panose="02010609060101010101" charset="-122"/>
              <a:cs typeface="黑体" panose="02010609060101010101" charset="-122"/>
            </a:endParaRPr>
          </a:p>
          <a:p>
            <a:pPr defTabSz="2085975">
              <a:tabLst>
                <a:tab pos="185420" algn="l"/>
              </a:tabLst>
            </a:pPr>
            <a:r>
              <a:rPr lang="zh-CN" altLang="en-US" sz="900" b="1" spc="-40" dirty="0" smtClean="0">
                <a:latin typeface="黑体" panose="02010609060101010101" charset="-122"/>
                <a:ea typeface="黑体" panose="02010609060101010101" charset="-122"/>
                <a:cs typeface="黑体" panose="02010609060101010101" charset="-122"/>
              </a:rPr>
              <a:t>    六、政务</a:t>
            </a:r>
            <a:r>
              <a:rPr lang="zh-CN" altLang="en-US" sz="900" b="1" spc="-40" dirty="0">
                <a:latin typeface="黑体" panose="02010609060101010101" charset="-122"/>
                <a:ea typeface="黑体" panose="02010609060101010101" charset="-122"/>
                <a:cs typeface="黑体" panose="02010609060101010101" charset="-122"/>
              </a:rPr>
              <a:t>服务中心增加一个橘红色门头；在原白色广告位区域加金属矩管，整体协调统一；并规划非机动车停车位，加建简洁遮阳雨棚。规范非机动车</a:t>
            </a:r>
            <a:r>
              <a:rPr lang="zh-CN" altLang="en-US" sz="900" b="1" spc="-40" dirty="0" smtClean="0">
                <a:latin typeface="黑体" panose="02010609060101010101" charset="-122"/>
                <a:ea typeface="黑体" panose="02010609060101010101" charset="-122"/>
                <a:cs typeface="黑体" panose="02010609060101010101" charset="-122"/>
              </a:rPr>
              <a:t>停车。</a:t>
            </a:r>
            <a:endParaRPr lang="en-US" altLang="zh-CN" sz="900" b="1" spc="-40" dirty="0">
              <a:latin typeface="黑体" panose="02010609060101010101" charset="-122"/>
              <a:ea typeface="黑体" panose="02010609060101010101" charset="-122"/>
              <a:cs typeface="黑体" panose="02010609060101010101" charset="-122"/>
            </a:endParaRPr>
          </a:p>
          <a:p>
            <a:pPr defTabSz="2085975">
              <a:tabLst>
                <a:tab pos="185420" algn="l"/>
              </a:tabLst>
            </a:pPr>
            <a:r>
              <a:rPr lang="zh-CN" altLang="en-US" sz="900" b="1" spc="-40" dirty="0" smtClean="0">
                <a:latin typeface="黑体" panose="02010609060101010101" charset="-122"/>
                <a:ea typeface="黑体" panose="02010609060101010101" charset="-122"/>
                <a:cs typeface="黑体" panose="02010609060101010101" charset="-122"/>
              </a:rPr>
              <a:t>    七、政务</a:t>
            </a:r>
            <a:r>
              <a:rPr lang="zh-CN" altLang="en-US" sz="900" b="1" spc="-40" dirty="0">
                <a:latin typeface="黑体" panose="02010609060101010101" charset="-122"/>
                <a:ea typeface="黑体" panose="02010609060101010101" charset="-122"/>
                <a:cs typeface="黑体" panose="02010609060101010101" charset="-122"/>
              </a:rPr>
              <a:t>服务中心内庭院处立面横线条位置布置空调机位，并用统一的深棕色金属格栅遮蔽；在原白色广告位区域加金属矩管，整体协调统一</a:t>
            </a:r>
            <a:r>
              <a:rPr lang="zh-CN" altLang="en-US" sz="900" b="1" spc="-40" dirty="0" smtClean="0">
                <a:latin typeface="黑体" panose="02010609060101010101" charset="-122"/>
                <a:ea typeface="黑体" panose="02010609060101010101" charset="-122"/>
                <a:cs typeface="黑体" panose="02010609060101010101" charset="-122"/>
              </a:rPr>
              <a:t>。</a:t>
            </a:r>
            <a:endParaRPr lang="en-US" altLang="zh-CN" sz="900" b="1" spc="-40" dirty="0">
              <a:latin typeface="黑体" panose="02010609060101010101" charset="-122"/>
              <a:ea typeface="黑体" panose="02010609060101010101" charset="-122"/>
              <a:cs typeface="黑体" panose="02010609060101010101" charset="-122"/>
            </a:endParaRPr>
          </a:p>
          <a:p>
            <a:pPr indent="218440" algn="just" fontAlgn="auto">
              <a:lnSpc>
                <a:spcPts val="1200"/>
              </a:lnSpc>
              <a:extLst>
                <a:ext uri="{35155182-B16C-46BC-9424-99874614C6A1}">
                  <wpsdc:indentchars xmlns:wpsdc="http://www.wps.cn/officeDocument/2017/drawingmlCustomData" val="200" checksum="2495240647"/>
                </a:ext>
              </a:extLst>
            </a:pPr>
            <a:endParaRPr lang="zh-CN" altLang="en-US" sz="900" spc="-40" dirty="0">
              <a:solidFill>
                <a:schemeClr val="tx1"/>
              </a:solidFill>
              <a:uFillTx/>
              <a:latin typeface="黑体" panose="02010609060101010101" charset="-122"/>
              <a:ea typeface="黑体" panose="02010609060101010101" charset="-122"/>
              <a:cs typeface="黑体" panose="02010609060101010101" charset="-122"/>
            </a:endParaRPr>
          </a:p>
          <a:p>
            <a:pPr>
              <a:buClrTx/>
              <a:buSzTx/>
              <a:buNone/>
            </a:pPr>
            <a:r>
              <a:rPr lang="en-US" altLang="zh-CN" sz="900" spc="-40" dirty="0">
                <a:uFillTx/>
                <a:latin typeface="黑体" panose="02010609060101010101" charset="-122"/>
                <a:ea typeface="黑体" panose="02010609060101010101" charset="-122"/>
                <a:cs typeface="黑体" panose="02010609060101010101" charset="-122"/>
                <a:sym typeface="+mn-ea"/>
              </a:rPr>
              <a:t>                                  </a:t>
            </a:r>
            <a:r>
              <a:rPr lang="zh-CN" altLang="en-US" sz="900" spc="-40" dirty="0">
                <a:uFillTx/>
                <a:latin typeface="黑体" panose="02010609060101010101" charset="-122"/>
                <a:ea typeface="黑体" panose="02010609060101010101" charset="-122"/>
                <a:cs typeface="黑体" panose="02010609060101010101" charset="-122"/>
                <a:sym typeface="+mn-ea"/>
              </a:rPr>
              <a:t>遂宁市自然资源和规划局高新区技术产业园区分局</a:t>
            </a:r>
            <a:endParaRPr lang="zh-CN" altLang="en-US" sz="900" spc="-40" dirty="0">
              <a:uFillTx/>
              <a:latin typeface="黑体" panose="02010609060101010101" charset="-122"/>
              <a:ea typeface="黑体" panose="02010609060101010101" charset="-122"/>
              <a:cs typeface="黑体" panose="02010609060101010101" charset="-122"/>
            </a:endParaRPr>
          </a:p>
          <a:p>
            <a:pPr indent="0" algn="ctr" fontAlgn="auto">
              <a:lnSpc>
                <a:spcPts val="1600"/>
              </a:lnSpc>
            </a:pPr>
            <a:r>
              <a:rPr lang="en-US" altLang="zh-CN" sz="900" spc="-40" dirty="0">
                <a:uFillTx/>
                <a:latin typeface="黑体" panose="02010609060101010101" charset="-122"/>
                <a:ea typeface="黑体" panose="02010609060101010101" charset="-122"/>
                <a:cs typeface="黑体" panose="02010609060101010101" charset="-122"/>
                <a:sym typeface="+mn-ea"/>
              </a:rPr>
              <a:t>                                     </a:t>
            </a:r>
            <a:r>
              <a:rPr lang="zh-CN" altLang="en-US" sz="900" spc="-40" dirty="0" smtClean="0">
                <a:uFillTx/>
                <a:latin typeface="黑体" panose="02010609060101010101" charset="-122"/>
                <a:ea typeface="黑体" panose="02010609060101010101" charset="-122"/>
                <a:cs typeface="黑体" panose="02010609060101010101" charset="-122"/>
                <a:sym typeface="+mn-ea"/>
              </a:rPr>
              <a:t>202</a:t>
            </a:r>
            <a:r>
              <a:rPr lang="en-US" altLang="zh-CN" sz="900" spc="-40" dirty="0" smtClean="0">
                <a:uFillTx/>
                <a:latin typeface="黑体" panose="02010609060101010101" charset="-122"/>
                <a:ea typeface="黑体" panose="02010609060101010101" charset="-122"/>
                <a:cs typeface="黑体" panose="02010609060101010101" charset="-122"/>
                <a:sym typeface="+mn-ea"/>
              </a:rPr>
              <a:t>4</a:t>
            </a:r>
            <a:r>
              <a:rPr lang="zh-CN" altLang="en-US" sz="900" spc="-40" dirty="0" smtClean="0">
                <a:uFillTx/>
                <a:latin typeface="黑体" panose="02010609060101010101" charset="-122"/>
                <a:ea typeface="黑体" panose="02010609060101010101" charset="-122"/>
                <a:cs typeface="黑体" panose="02010609060101010101" charset="-122"/>
                <a:sym typeface="+mn-ea"/>
              </a:rPr>
              <a:t>年</a:t>
            </a:r>
            <a:r>
              <a:rPr lang="en-US" altLang="zh-CN" sz="900" spc="-40" dirty="0" smtClean="0">
                <a:uFillTx/>
                <a:latin typeface="黑体" panose="02010609060101010101" charset="-122"/>
                <a:ea typeface="黑体" panose="02010609060101010101" charset="-122"/>
                <a:cs typeface="黑体" panose="02010609060101010101" charset="-122"/>
                <a:sym typeface="+mn-ea"/>
              </a:rPr>
              <a:t>2</a:t>
            </a:r>
            <a:r>
              <a:rPr lang="zh-CN" altLang="en-US" sz="900" spc="-40" dirty="0" smtClean="0">
                <a:uFillTx/>
                <a:latin typeface="黑体" panose="02010609060101010101" charset="-122"/>
                <a:ea typeface="黑体" panose="02010609060101010101" charset="-122"/>
                <a:cs typeface="黑体" panose="02010609060101010101" charset="-122"/>
                <a:sym typeface="+mn-ea"/>
              </a:rPr>
              <a:t>月</a:t>
            </a:r>
            <a:r>
              <a:rPr lang="en-US" altLang="zh-CN" sz="900" spc="-40" dirty="0" smtClean="0">
                <a:uFillTx/>
                <a:latin typeface="黑体" panose="02010609060101010101" charset="-122"/>
                <a:ea typeface="黑体" panose="02010609060101010101" charset="-122"/>
                <a:cs typeface="黑体" panose="02010609060101010101" charset="-122"/>
                <a:sym typeface="+mn-ea"/>
              </a:rPr>
              <a:t>26</a:t>
            </a:r>
            <a:r>
              <a:rPr lang="zh-CN" altLang="en-US" sz="900" spc="-40" dirty="0">
                <a:uFillTx/>
                <a:latin typeface="黑体" panose="02010609060101010101" charset="-122"/>
                <a:ea typeface="黑体" panose="02010609060101010101" charset="-122"/>
                <a:cs typeface="黑体" panose="02010609060101010101" charset="-122"/>
                <a:sym typeface="+mn-ea"/>
              </a:rPr>
              <a:t>日</a:t>
            </a:r>
            <a:endParaRPr lang="zh-CN" altLang="en-US" sz="900" dirty="0" smtClean="0">
              <a:latin typeface="+mn-ea"/>
              <a:sym typeface="+mn-ea"/>
            </a:endParaRPr>
          </a:p>
          <a:p>
            <a:pPr>
              <a:buClrTx/>
              <a:buSzTx/>
              <a:buNone/>
            </a:pPr>
            <a:r>
              <a:rPr lang="zh-CN" altLang="en-US" sz="900" dirty="0" smtClean="0">
                <a:latin typeface="+mn-ea"/>
                <a:sym typeface="+mn-ea"/>
              </a:rPr>
              <a:t>附注：</a:t>
            </a:r>
            <a:endParaRPr lang="zh-CN" altLang="en-US" sz="900" dirty="0" smtClean="0">
              <a:latin typeface="+mn-ea"/>
            </a:endParaRPr>
          </a:p>
          <a:p>
            <a:pPr>
              <a:buClrTx/>
              <a:buSzTx/>
              <a:buNone/>
            </a:pPr>
            <a:r>
              <a:rPr lang="zh-CN" altLang="en-US" sz="900" dirty="0" smtClean="0">
                <a:latin typeface="+mn-ea"/>
                <a:sym typeface="+mn-ea"/>
              </a:rPr>
              <a:t>1.陈诉申辩意见反馈方式;(1)信函反馈意见∶请邮寄至</a:t>
            </a:r>
            <a:r>
              <a:rPr lang="zh-CN" altLang="en-US" sz="900" dirty="0" smtClean="0">
                <a:sym typeface="+mn-ea"/>
              </a:rPr>
              <a:t>四川省遂宁市和平西路</a:t>
            </a:r>
            <a:r>
              <a:rPr lang="en-US" altLang="zh-CN" sz="900" dirty="0" smtClean="0">
                <a:sym typeface="+mn-ea"/>
              </a:rPr>
              <a:t>177</a:t>
            </a:r>
            <a:r>
              <a:rPr lang="zh-CN" altLang="en-US" sz="900" dirty="0" smtClean="0">
                <a:sym typeface="+mn-ea"/>
              </a:rPr>
              <a:t>号</a:t>
            </a:r>
            <a:r>
              <a:rPr lang="zh-CN" altLang="en-US" sz="900" dirty="0" smtClean="0">
                <a:solidFill>
                  <a:schemeClr val="tx1"/>
                </a:solidFill>
                <a:latin typeface="+mn-ea"/>
                <a:sym typeface="+mn-ea"/>
              </a:rPr>
              <a:t>，</a:t>
            </a:r>
            <a:r>
              <a:rPr lang="zh-CN" altLang="en-US" sz="900" dirty="0" smtClean="0">
                <a:sym typeface="+mn-ea"/>
              </a:rPr>
              <a:t>遂宁市红旗公证处</a:t>
            </a:r>
            <a:r>
              <a:rPr lang="zh-CN" altLang="en-US" sz="900" dirty="0" smtClean="0">
                <a:solidFill>
                  <a:schemeClr val="tx1"/>
                </a:solidFill>
                <a:latin typeface="+mn-ea"/>
                <a:sym typeface="+mn-ea"/>
              </a:rPr>
              <a:t>查收，邮政编码629000.(2)网上反馈意见:请登录查询网址，在对应公示图下方，直接发表意见。( 3)联系电话:</a:t>
            </a:r>
            <a:r>
              <a:rPr lang="zh-CN" altLang="en-US" sz="900" dirty="0" smtClean="0">
                <a:sym typeface="+mn-ea"/>
              </a:rPr>
              <a:t>0825-2226912</a:t>
            </a:r>
            <a:r>
              <a:rPr lang="en-US" altLang="zh-CN" sz="900" dirty="0" smtClean="0">
                <a:sym typeface="+mn-ea"/>
              </a:rPr>
              <a:t> (</a:t>
            </a:r>
            <a:r>
              <a:rPr lang="zh-CN" altLang="en-US" sz="900" dirty="0" smtClean="0">
                <a:sym typeface="+mn-ea"/>
              </a:rPr>
              <a:t>遂宁市红旗公证处</a:t>
            </a:r>
            <a:r>
              <a:rPr lang="en-US" altLang="zh-CN" sz="900" dirty="0" smtClean="0">
                <a:sym typeface="+mn-ea"/>
              </a:rPr>
              <a:t>)</a:t>
            </a:r>
            <a:r>
              <a:rPr lang="zh-CN" altLang="en-US" sz="900" dirty="0" smtClean="0">
                <a:sym typeface="+mn-ea"/>
              </a:rPr>
              <a:t>。</a:t>
            </a:r>
            <a:endParaRPr lang="en-US" altLang="zh-CN" sz="900" dirty="0" smtClean="0"/>
          </a:p>
          <a:p>
            <a:pPr>
              <a:buClrTx/>
              <a:buSzTx/>
              <a:buNone/>
            </a:pPr>
            <a:r>
              <a:rPr lang="zh-CN" altLang="en-US" sz="900" dirty="0" smtClean="0">
                <a:latin typeface="+mn-ea"/>
                <a:sym typeface="+mn-ea"/>
              </a:rPr>
              <a:t>2.有效反馈意见期;信函反馈意见邮戳日不应超过意见反馈期最后一天，网上反馈意见发表时间不应超过意见反馈期最后一天24:00，逾期视为无效意见，不予采纳。</a:t>
            </a:r>
            <a:endParaRPr lang="zh-CN" altLang="en-US" sz="900" dirty="0" smtClean="0">
              <a:latin typeface="+mn-ea"/>
            </a:endParaRPr>
          </a:p>
          <a:p>
            <a:pPr>
              <a:buClrTx/>
              <a:buSzTx/>
              <a:buNone/>
            </a:pPr>
            <a:r>
              <a:rPr lang="zh-CN" altLang="en-US" sz="900" dirty="0" smtClean="0">
                <a:latin typeface="+mn-ea"/>
                <a:sym typeface="+mn-ea"/>
              </a:rPr>
              <a:t>3.有效反馈意见∶注明真实联系人姓名、联系电话、联系地址，如反馈意见信息不准确或不完整无法及时进一步核对有关情况的视为无效意见。</a:t>
            </a:r>
            <a:endParaRPr lang="zh-CN" altLang="en-US" sz="900" dirty="0" smtClean="0">
              <a:latin typeface="+mn-ea"/>
              <a:sym typeface="+mn-ea"/>
            </a:endParaRPr>
          </a:p>
          <a:p>
            <a:pPr>
              <a:buClrTx/>
              <a:buSzTx/>
              <a:buNone/>
            </a:pPr>
            <a:r>
              <a:rPr lang="zh-CN" altLang="en-US" sz="900" dirty="0" smtClean="0">
                <a:latin typeface="+mn-ea"/>
                <a:sym typeface="+mn-ea"/>
              </a:rPr>
              <a:t>4.查询网址https://gxq.suining.gov.cn/</a:t>
            </a:r>
            <a:endParaRPr lang="zh-CN" altLang="en-US" sz="900" dirty="0" smtClean="0">
              <a:latin typeface="+mn-ea"/>
            </a:endParaRPr>
          </a:p>
          <a:p>
            <a:pPr>
              <a:buClrTx/>
              <a:buSzTx/>
              <a:buNone/>
            </a:pPr>
            <a:endParaRPr lang="zh-CN" altLang="en-US" sz="900" dirty="0" smtClean="0">
              <a:latin typeface="+mn-ea"/>
            </a:endParaRPr>
          </a:p>
          <a:p>
            <a:pPr indent="218440" algn="just" fontAlgn="auto">
              <a:lnSpc>
                <a:spcPts val="1200"/>
              </a:lnSpc>
              <a:extLst>
                <a:ext uri="{35155182-B16C-46BC-9424-99874614C6A1}">
                  <wpsdc:indentchars xmlns:wpsdc="http://www.wps.cn/officeDocument/2017/drawingmlCustomData" val="200" checksum="2495240647"/>
                </a:ext>
              </a:extLst>
            </a:pPr>
            <a:endParaRPr lang="zh-CN" altLang="en-US" sz="900" spc="-40" dirty="0">
              <a:solidFill>
                <a:schemeClr val="tx1"/>
              </a:solidFill>
              <a:uFillTx/>
              <a:latin typeface="黑体" panose="02010609060101010101" charset="-122"/>
              <a:ea typeface="黑体" panose="02010609060101010101" charset="-122"/>
              <a:cs typeface="黑体" panose="02010609060101010101" charset="-122"/>
            </a:endParaRPr>
          </a:p>
        </p:txBody>
      </p:sp>
      <p:sp>
        <p:nvSpPr>
          <p:cNvPr id="36" name="object 2"/>
          <p:cNvSpPr/>
          <p:nvPr/>
        </p:nvSpPr>
        <p:spPr>
          <a:xfrm>
            <a:off x="4600575" y="1003157"/>
            <a:ext cx="3767882" cy="2099525"/>
          </a:xfrm>
          <a:prstGeom prst="rect">
            <a:avLst/>
          </a:prstGeom>
          <a:blipFill>
            <a:blip r:embed="rId2" cstate="print"/>
            <a:srcRect/>
            <a:stretch>
              <a:fillRect l="-6804" r="-8354"/>
            </a:stretch>
          </a:blipFill>
        </p:spPr>
        <p:txBody>
          <a:bodyPr wrap="square" lIns="0" tIns="0" rIns="0" bIns="0" rtlCol="0"/>
          <a:lstStyle/>
          <a:p>
            <a:r>
              <a:rPr lang="en-US"/>
              <a:t>       </a:t>
            </a:r>
            <a:endParaRPr lang="en-US"/>
          </a:p>
        </p:txBody>
      </p:sp>
      <p:pic>
        <p:nvPicPr>
          <p:cNvPr id="37" name="图片 3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75968" y="1005100"/>
            <a:ext cx="3729037" cy="2097583"/>
          </a:xfrm>
          <a:prstGeom prst="rect">
            <a:avLst/>
          </a:prstGeom>
        </p:spPr>
      </p:pic>
      <p:sp>
        <p:nvSpPr>
          <p:cNvPr id="38" name="object 27"/>
          <p:cNvSpPr txBox="1"/>
          <p:nvPr/>
        </p:nvSpPr>
        <p:spPr>
          <a:xfrm>
            <a:off x="4645025" y="2844800"/>
            <a:ext cx="495300" cy="196850"/>
          </a:xfrm>
          <a:prstGeom prst="rect">
            <a:avLst/>
          </a:prstGeom>
          <a:solidFill>
            <a:schemeClr val="bg1">
              <a:alpha val="60000"/>
            </a:schemeClr>
          </a:solidFill>
        </p:spPr>
        <p:txBody>
          <a:bodyPr vert="horz" wrap="square" lIns="0" tIns="12700" rIns="0" bIns="0" rtlCol="0">
            <a:spAutoFit/>
          </a:bodyPr>
          <a:lstStyle>
            <a:defPPr>
              <a:defRPr lang="zh-CN"/>
            </a:defPPr>
            <a:lvl1pPr marL="12700">
              <a:spcBef>
                <a:spcPts val="100"/>
              </a:spcBef>
              <a:defRPr sz="1200" b="1" i="0" kern="0">
                <a:latin typeface="微软雅黑" panose="020B0503020204020204" pitchFamily="34" charset="-122"/>
                <a:ea typeface="微软雅黑" panose="020B0503020204020204" pitchFamily="34" charset="-122"/>
                <a:cs typeface="微软雅黑" panose="020B0503020204020204" pitchFamily="34" charset="-122"/>
              </a:defRPr>
            </a:lvl1pPr>
          </a:lstStyle>
          <a:p>
            <a:r>
              <a:rPr lang="zh-CN" altLang="en-US" dirty="0"/>
              <a:t>修改前</a:t>
            </a:r>
            <a:endParaRPr lang="zh-CN" altLang="en-US" dirty="0"/>
          </a:p>
        </p:txBody>
      </p:sp>
      <p:sp>
        <p:nvSpPr>
          <p:cNvPr id="40" name="object 27"/>
          <p:cNvSpPr txBox="1"/>
          <p:nvPr/>
        </p:nvSpPr>
        <p:spPr>
          <a:xfrm>
            <a:off x="8430260" y="2844800"/>
            <a:ext cx="509905" cy="196850"/>
          </a:xfrm>
          <a:prstGeom prst="rect">
            <a:avLst/>
          </a:prstGeom>
          <a:solidFill>
            <a:schemeClr val="bg1">
              <a:alpha val="60000"/>
            </a:schemeClr>
          </a:solidFill>
        </p:spPr>
        <p:txBody>
          <a:bodyPr vert="horz" wrap="square" lIns="0" tIns="12700" rIns="0" bIns="0" rtlCol="0">
            <a:spAutoFit/>
          </a:bodyPr>
          <a:lstStyle>
            <a:defPPr>
              <a:defRPr lang="zh-CN"/>
            </a:defPPr>
            <a:lvl1pPr marL="12700">
              <a:spcBef>
                <a:spcPts val="100"/>
              </a:spcBef>
              <a:defRPr sz="1200" b="1" i="0" kern="0">
                <a:latin typeface="微软雅黑" panose="020B0503020204020204" pitchFamily="34" charset="-122"/>
                <a:ea typeface="微软雅黑" panose="020B0503020204020204" pitchFamily="34" charset="-122"/>
                <a:cs typeface="微软雅黑" panose="020B0503020204020204" pitchFamily="34" charset="-122"/>
              </a:defRPr>
            </a:lvl1pPr>
          </a:lstStyle>
          <a:p>
            <a:r>
              <a:rPr lang="zh-CN" altLang="en-US" dirty="0"/>
              <a:t>修改后</a:t>
            </a:r>
            <a:endParaRPr lang="zh-CN" altLang="en-US" dirty="0"/>
          </a:p>
        </p:txBody>
      </p:sp>
      <p:grpSp>
        <p:nvGrpSpPr>
          <p:cNvPr id="18" name="组合 17"/>
          <p:cNvGrpSpPr/>
          <p:nvPr/>
        </p:nvGrpSpPr>
        <p:grpSpPr>
          <a:xfrm>
            <a:off x="4784725" y="2007235"/>
            <a:ext cx="5779135" cy="1413510"/>
            <a:chOff x="7510" y="3175"/>
            <a:chExt cx="9101" cy="2226"/>
          </a:xfrm>
        </p:grpSpPr>
        <p:sp>
          <p:nvSpPr>
            <p:cNvPr id="13" name="文本框 12"/>
            <p:cNvSpPr txBox="1"/>
            <p:nvPr/>
          </p:nvSpPr>
          <p:spPr>
            <a:xfrm>
              <a:off x="7510" y="5015"/>
              <a:ext cx="9101" cy="386"/>
            </a:xfrm>
            <a:prstGeom prst="rect">
              <a:avLst/>
            </a:prstGeom>
            <a:noFill/>
          </p:spPr>
          <p:txBody>
            <a:bodyPr wrap="square" rtlCol="0">
              <a:spAutoFit/>
            </a:bodyPr>
            <a:p>
              <a:r>
                <a:rPr lang="zh-CN" altLang="en-US" sz="1000" spc="-40" dirty="0">
                  <a:latin typeface="+mn-ea"/>
                  <a:cs typeface="黑体" panose="02010609060101010101" charset="-122"/>
                  <a:sym typeface="+mn-ea"/>
                </a:rPr>
                <a:t>规范街区内部停车空间，道路进行黑化</a:t>
              </a:r>
              <a:endParaRPr lang="zh-CN" altLang="en-US" sz="1000">
                <a:latin typeface="+mn-ea"/>
              </a:endParaRPr>
            </a:p>
          </p:txBody>
        </p:sp>
        <p:sp>
          <p:nvSpPr>
            <p:cNvPr id="15" name="椭圆 14"/>
            <p:cNvSpPr/>
            <p:nvPr/>
          </p:nvSpPr>
          <p:spPr>
            <a:xfrm>
              <a:off x="14933" y="3175"/>
              <a:ext cx="120" cy="12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16" name="直接连接符 15"/>
            <p:cNvCxnSpPr/>
            <p:nvPr/>
          </p:nvCxnSpPr>
          <p:spPr>
            <a:xfrm flipH="1">
              <a:off x="10938" y="3240"/>
              <a:ext cx="4060" cy="2120"/>
            </a:xfrm>
            <a:prstGeom prst="line">
              <a:avLst/>
            </a:prstGeom>
            <a:ln w="63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flipH="1" flipV="1">
              <a:off x="7655" y="5340"/>
              <a:ext cx="3295" cy="2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9" name="组合 18"/>
          <p:cNvGrpSpPr/>
          <p:nvPr/>
        </p:nvGrpSpPr>
        <p:grpSpPr>
          <a:xfrm>
            <a:off x="10752455" y="2566670"/>
            <a:ext cx="4203065" cy="848995"/>
            <a:chOff x="14933" y="3175"/>
            <a:chExt cx="6619" cy="1337"/>
          </a:xfrm>
        </p:grpSpPr>
        <p:sp>
          <p:nvSpPr>
            <p:cNvPr id="20" name="文本框 19"/>
            <p:cNvSpPr txBox="1"/>
            <p:nvPr/>
          </p:nvSpPr>
          <p:spPr>
            <a:xfrm>
              <a:off x="15152" y="4126"/>
              <a:ext cx="6400" cy="386"/>
            </a:xfrm>
            <a:prstGeom prst="rect">
              <a:avLst/>
            </a:prstGeom>
            <a:noFill/>
          </p:spPr>
          <p:txBody>
            <a:bodyPr wrap="square" rtlCol="0">
              <a:spAutoFit/>
            </a:bodyPr>
            <a:p>
              <a:r>
                <a:rPr lang="zh-CN" altLang="en-US" sz="1000" spc="-40" dirty="0">
                  <a:latin typeface="微软雅黑" panose="020B0503020204020204" pitchFamily="34" charset="-122"/>
                  <a:ea typeface="微软雅黑" panose="020B0503020204020204" pitchFamily="34" charset="-122"/>
                  <a:cs typeface="黑体" panose="02010609060101010101" charset="-122"/>
                  <a:sym typeface="+mn-ea"/>
                </a:rPr>
                <a:t>主</a:t>
              </a:r>
              <a:r>
                <a:rPr lang="zh-CN" altLang="en-US" sz="1000" spc="-40" dirty="0" smtClean="0">
                  <a:latin typeface="微软雅黑" panose="020B0503020204020204" pitchFamily="34" charset="-122"/>
                  <a:ea typeface="微软雅黑" panose="020B0503020204020204" pitchFamily="34" charset="-122"/>
                  <a:cs typeface="黑体" panose="02010609060101010101" charset="-122"/>
                  <a:sym typeface="+mn-ea"/>
                </a:rPr>
                <a:t>入口打开</a:t>
              </a:r>
              <a:endParaRPr lang="zh-CN" altLang="en-US" sz="1000">
                <a:latin typeface="微软雅黑" panose="020B0503020204020204" pitchFamily="34" charset="-122"/>
                <a:ea typeface="微软雅黑" panose="020B0503020204020204" pitchFamily="34" charset="-122"/>
              </a:endParaRPr>
            </a:p>
          </p:txBody>
        </p:sp>
        <p:sp>
          <p:nvSpPr>
            <p:cNvPr id="21" name="椭圆 20"/>
            <p:cNvSpPr/>
            <p:nvPr/>
          </p:nvSpPr>
          <p:spPr>
            <a:xfrm>
              <a:off x="14933" y="3175"/>
              <a:ext cx="120" cy="12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22" name="直接连接符 21"/>
            <p:cNvCxnSpPr>
              <a:stCxn id="21" idx="0"/>
            </p:cNvCxnSpPr>
            <p:nvPr/>
          </p:nvCxnSpPr>
          <p:spPr>
            <a:xfrm>
              <a:off x="14993" y="3175"/>
              <a:ext cx="255" cy="1278"/>
            </a:xfrm>
            <a:prstGeom prst="line">
              <a:avLst/>
            </a:prstGeom>
            <a:ln w="63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flipV="1">
              <a:off x="15250" y="4433"/>
              <a:ext cx="995" cy="1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35" name="组合 34"/>
          <p:cNvGrpSpPr/>
          <p:nvPr/>
        </p:nvGrpSpPr>
        <p:grpSpPr>
          <a:xfrm>
            <a:off x="7773035" y="1884680"/>
            <a:ext cx="2882265" cy="1544955"/>
            <a:chOff x="11050" y="2095"/>
            <a:chExt cx="4539" cy="2433"/>
          </a:xfrm>
        </p:grpSpPr>
        <p:sp>
          <p:nvSpPr>
            <p:cNvPr id="45" name="文本框 44"/>
            <p:cNvSpPr txBox="1"/>
            <p:nvPr/>
          </p:nvSpPr>
          <p:spPr>
            <a:xfrm>
              <a:off x="11050" y="4142"/>
              <a:ext cx="4539" cy="386"/>
            </a:xfrm>
            <a:prstGeom prst="rect">
              <a:avLst/>
            </a:prstGeom>
            <a:noFill/>
          </p:spPr>
          <p:txBody>
            <a:bodyPr wrap="square" rtlCol="0">
              <a:spAutoFit/>
            </a:bodyPr>
            <a:p>
              <a:r>
                <a:rPr lang="zh-CN" altLang="en-US" sz="1000" dirty="0">
                  <a:latin typeface="微软雅黑" panose="020B0503020204020204" pitchFamily="34" charset="-122"/>
                  <a:ea typeface="微软雅黑" panose="020B0503020204020204" pitchFamily="34" charset="-122"/>
                  <a:sym typeface="+mn-ea"/>
                </a:rPr>
                <a:t>立面增加亮橘色铝板和深棕色金属格栅</a:t>
              </a:r>
              <a:endParaRPr lang="zh-CN" altLang="en-US" sz="1000" dirty="0">
                <a:latin typeface="微软雅黑" panose="020B0503020204020204" pitchFamily="34" charset="-122"/>
                <a:ea typeface="微软雅黑" panose="020B0503020204020204" pitchFamily="34" charset="-122"/>
                <a:sym typeface="+mn-ea"/>
              </a:endParaRPr>
            </a:p>
          </p:txBody>
        </p:sp>
        <p:sp>
          <p:nvSpPr>
            <p:cNvPr id="46" name="椭圆 45"/>
            <p:cNvSpPr/>
            <p:nvPr/>
          </p:nvSpPr>
          <p:spPr>
            <a:xfrm>
              <a:off x="14206" y="2095"/>
              <a:ext cx="120" cy="12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47" name="直接连接符 46"/>
            <p:cNvCxnSpPr>
              <a:stCxn id="46" idx="0"/>
            </p:cNvCxnSpPr>
            <p:nvPr/>
          </p:nvCxnSpPr>
          <p:spPr>
            <a:xfrm>
              <a:off x="14266" y="2095"/>
              <a:ext cx="402" cy="2411"/>
            </a:xfrm>
            <a:prstGeom prst="line">
              <a:avLst/>
            </a:prstGeom>
            <a:ln w="63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8" name="直接连接符 47"/>
            <p:cNvCxnSpPr/>
            <p:nvPr/>
          </p:nvCxnSpPr>
          <p:spPr>
            <a:xfrm flipH="1">
              <a:off x="11154" y="4497"/>
              <a:ext cx="3510" cy="15"/>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49" name="组合 48"/>
          <p:cNvGrpSpPr/>
          <p:nvPr/>
        </p:nvGrpSpPr>
        <p:grpSpPr>
          <a:xfrm>
            <a:off x="4740275" y="3570605"/>
            <a:ext cx="3413760" cy="1047750"/>
            <a:chOff x="7200" y="2479"/>
            <a:chExt cx="11858" cy="3300"/>
          </a:xfrm>
        </p:grpSpPr>
        <p:grpSp>
          <p:nvGrpSpPr>
            <p:cNvPr id="50" name="组合 49"/>
            <p:cNvGrpSpPr/>
            <p:nvPr/>
          </p:nvGrpSpPr>
          <p:grpSpPr>
            <a:xfrm>
              <a:off x="7200" y="2479"/>
              <a:ext cx="11858" cy="3300"/>
              <a:chOff x="-142240" y="1689100"/>
              <a:chExt cx="12334240" cy="3432175"/>
            </a:xfrm>
          </p:grpSpPr>
          <p:pic>
            <p:nvPicPr>
              <p:cNvPr id="51" name="图片 5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96000" y="1692275"/>
                <a:ext cx="6096000" cy="3429000"/>
              </a:xfrm>
              <a:prstGeom prst="rect">
                <a:avLst/>
              </a:prstGeom>
            </p:spPr>
          </p:pic>
          <p:sp>
            <p:nvSpPr>
              <p:cNvPr id="52" name="object 2"/>
              <p:cNvSpPr/>
              <p:nvPr/>
            </p:nvSpPr>
            <p:spPr>
              <a:xfrm>
                <a:off x="0" y="1689100"/>
                <a:ext cx="6095999" cy="3432175"/>
              </a:xfrm>
              <a:prstGeom prst="rect">
                <a:avLst/>
              </a:prstGeom>
              <a:blipFill>
                <a:blip r:embed="rId5" cstate="print"/>
                <a:srcRect/>
                <a:stretch>
                  <a:fillRect r="-15908"/>
                </a:stretch>
              </a:blipFill>
            </p:spPr>
            <p:txBody>
              <a:bodyPr wrap="square" lIns="0" tIns="0" rIns="0" bIns="0" rtlCol="0"/>
              <a:lstStyle/>
              <a:p/>
            </p:txBody>
          </p:sp>
          <p:sp>
            <p:nvSpPr>
              <p:cNvPr id="53" name="object 4"/>
              <p:cNvSpPr/>
              <p:nvPr/>
            </p:nvSpPr>
            <p:spPr>
              <a:xfrm>
                <a:off x="1109760" y="3531928"/>
                <a:ext cx="3638111" cy="1137876"/>
              </a:xfrm>
              <a:custGeom>
                <a:avLst/>
                <a:gdLst/>
                <a:ahLst/>
                <a:cxnLst/>
                <a:rect l="l" t="t" r="r" b="b"/>
                <a:pathLst>
                  <a:path w="6277609" h="1963420">
                    <a:moveTo>
                      <a:pt x="47625" y="0"/>
                    </a:moveTo>
                    <a:lnTo>
                      <a:pt x="0" y="1962912"/>
                    </a:lnTo>
                    <a:lnTo>
                      <a:pt x="6277356" y="1839036"/>
                    </a:lnTo>
                    <a:lnTo>
                      <a:pt x="6201156" y="28575"/>
                    </a:lnTo>
                    <a:lnTo>
                      <a:pt x="47625" y="0"/>
                    </a:lnTo>
                    <a:close/>
                  </a:path>
                </a:pathLst>
              </a:cu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a:solidFill>
                    <a:schemeClr val="lt1"/>
                  </a:solidFill>
                </a:endParaRPr>
              </a:p>
            </p:txBody>
          </p:sp>
          <p:sp>
            <p:nvSpPr>
              <p:cNvPr id="54" name="矩形 53"/>
              <p:cNvSpPr/>
              <p:nvPr/>
            </p:nvSpPr>
            <p:spPr>
              <a:xfrm>
                <a:off x="-142240" y="2509520"/>
                <a:ext cx="2641600" cy="1188720"/>
              </a:xfrm>
              <a:prstGeom prst="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矩形 54"/>
              <p:cNvSpPr/>
              <p:nvPr/>
            </p:nvSpPr>
            <p:spPr>
              <a:xfrm>
                <a:off x="4607560" y="2509520"/>
                <a:ext cx="1348740" cy="1188720"/>
              </a:xfrm>
              <a:prstGeom prst="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矩形 55"/>
              <p:cNvSpPr/>
              <p:nvPr/>
            </p:nvSpPr>
            <p:spPr>
              <a:xfrm>
                <a:off x="6537960" y="2509520"/>
                <a:ext cx="2275840" cy="1188720"/>
              </a:xfrm>
              <a:prstGeom prst="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矩形 56"/>
              <p:cNvSpPr/>
              <p:nvPr/>
            </p:nvSpPr>
            <p:spPr>
              <a:xfrm>
                <a:off x="10538460" y="2509520"/>
                <a:ext cx="1526540" cy="1188720"/>
              </a:xfrm>
              <a:prstGeom prst="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矩形 57"/>
              <p:cNvSpPr/>
              <p:nvPr/>
            </p:nvSpPr>
            <p:spPr>
              <a:xfrm>
                <a:off x="7213600" y="3860800"/>
                <a:ext cx="3771900" cy="825500"/>
              </a:xfrm>
              <a:prstGeom prst="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9" name="object 27"/>
            <p:cNvSpPr txBox="1"/>
            <p:nvPr/>
          </p:nvSpPr>
          <p:spPr>
            <a:xfrm>
              <a:off x="7463" y="5303"/>
              <a:ext cx="1201" cy="426"/>
            </a:xfrm>
            <a:prstGeom prst="rect">
              <a:avLst/>
            </a:prstGeom>
            <a:solidFill>
              <a:schemeClr val="bg1">
                <a:alpha val="60000"/>
              </a:schemeClr>
            </a:solidFill>
          </p:spPr>
          <p:txBody>
            <a:bodyPr vert="horz" wrap="square" lIns="0" tIns="12700" rIns="0" bIns="0" rtlCol="0">
              <a:spAutoFit/>
            </a:bodyPr>
            <a:lstStyle>
              <a:defPPr>
                <a:defRPr lang="zh-CN"/>
              </a:defPPr>
              <a:lvl1pPr marL="12700">
                <a:spcBef>
                  <a:spcPts val="100"/>
                </a:spcBef>
                <a:defRPr sz="1200" b="1" i="0" kern="0">
                  <a:latin typeface="微软雅黑" panose="020B0503020204020204" pitchFamily="34" charset="-122"/>
                  <a:ea typeface="微软雅黑" panose="020B0503020204020204" pitchFamily="34" charset="-122"/>
                  <a:cs typeface="微软雅黑" panose="020B0503020204020204" pitchFamily="34" charset="-122"/>
                </a:defRPr>
              </a:lvl1pPr>
            </a:lstStyle>
            <a:p>
              <a:r>
                <a:rPr lang="zh-CN" altLang="en-US" sz="800" dirty="0">
                  <a:solidFill>
                    <a:srgbClr val="000000"/>
                  </a:solidFill>
                </a:rPr>
                <a:t>修改前</a:t>
              </a:r>
              <a:endParaRPr lang="zh-CN" altLang="en-US" sz="800" dirty="0">
                <a:solidFill>
                  <a:srgbClr val="000000"/>
                </a:solidFill>
              </a:endParaRPr>
            </a:p>
          </p:txBody>
        </p:sp>
        <p:sp>
          <p:nvSpPr>
            <p:cNvPr id="60" name="object 27"/>
            <p:cNvSpPr txBox="1"/>
            <p:nvPr/>
          </p:nvSpPr>
          <p:spPr>
            <a:xfrm>
              <a:off x="13423" y="5303"/>
              <a:ext cx="1325" cy="426"/>
            </a:xfrm>
            <a:prstGeom prst="rect">
              <a:avLst/>
            </a:prstGeom>
            <a:solidFill>
              <a:schemeClr val="bg1">
                <a:alpha val="60000"/>
              </a:schemeClr>
            </a:solidFill>
          </p:spPr>
          <p:txBody>
            <a:bodyPr vert="horz" wrap="square" lIns="0" tIns="12700" rIns="0" bIns="0" rtlCol="0">
              <a:spAutoFit/>
            </a:bodyPr>
            <a:lstStyle>
              <a:defPPr>
                <a:defRPr lang="zh-CN"/>
              </a:defPPr>
              <a:lvl1pPr marL="12700">
                <a:spcBef>
                  <a:spcPts val="100"/>
                </a:spcBef>
                <a:defRPr sz="1200" b="1" i="0" kern="0">
                  <a:latin typeface="微软雅黑" panose="020B0503020204020204" pitchFamily="34" charset="-122"/>
                  <a:ea typeface="微软雅黑" panose="020B0503020204020204" pitchFamily="34" charset="-122"/>
                  <a:cs typeface="微软雅黑" panose="020B0503020204020204" pitchFamily="34" charset="-122"/>
                </a:defRPr>
              </a:lvl1pPr>
            </a:lstStyle>
            <a:p>
              <a:r>
                <a:rPr lang="zh-CN" altLang="en-US" sz="800" dirty="0">
                  <a:solidFill>
                    <a:srgbClr val="000000"/>
                  </a:solidFill>
                </a:rPr>
                <a:t>修改后</a:t>
              </a:r>
              <a:endParaRPr lang="zh-CN" altLang="en-US" sz="800" dirty="0">
                <a:solidFill>
                  <a:srgbClr val="000000"/>
                </a:solidFill>
              </a:endParaRPr>
            </a:p>
          </p:txBody>
        </p:sp>
      </p:grpSp>
      <p:grpSp>
        <p:nvGrpSpPr>
          <p:cNvPr id="68" name="组合 67"/>
          <p:cNvGrpSpPr/>
          <p:nvPr/>
        </p:nvGrpSpPr>
        <p:grpSpPr>
          <a:xfrm>
            <a:off x="8368665" y="3571240"/>
            <a:ext cx="3434080" cy="1021080"/>
            <a:chOff x="7340" y="7164"/>
            <a:chExt cx="11680" cy="3301"/>
          </a:xfrm>
        </p:grpSpPr>
        <p:grpSp>
          <p:nvGrpSpPr>
            <p:cNvPr id="69" name="组合 68"/>
            <p:cNvGrpSpPr/>
            <p:nvPr/>
          </p:nvGrpSpPr>
          <p:grpSpPr>
            <a:xfrm>
              <a:off x="7340" y="7164"/>
              <a:ext cx="11680" cy="3301"/>
              <a:chOff x="2" y="1675433"/>
              <a:chExt cx="12191996" cy="3445842"/>
            </a:xfrm>
          </p:grpSpPr>
          <p:pic>
            <p:nvPicPr>
              <p:cNvPr id="70" name="图片 6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086548" y="1686959"/>
                <a:ext cx="6105450" cy="3434316"/>
              </a:xfrm>
              <a:prstGeom prst="rect">
                <a:avLst/>
              </a:prstGeom>
            </p:spPr>
          </p:pic>
          <p:sp>
            <p:nvSpPr>
              <p:cNvPr id="71" name="object 2"/>
              <p:cNvSpPr/>
              <p:nvPr/>
            </p:nvSpPr>
            <p:spPr>
              <a:xfrm>
                <a:off x="2" y="1675433"/>
                <a:ext cx="6081822" cy="3445842"/>
              </a:xfrm>
              <a:prstGeom prst="rect">
                <a:avLst/>
              </a:prstGeom>
              <a:blipFill>
                <a:blip r:embed="rId7" cstate="print"/>
                <a:srcRect/>
                <a:stretch>
                  <a:fillRect l="1" r="-18532"/>
                </a:stretch>
              </a:blipFill>
            </p:spPr>
            <p:txBody>
              <a:bodyPr wrap="square" lIns="0" tIns="0" rIns="0" bIns="0" rtlCol="0"/>
              <a:lstStyle/>
              <a:p/>
            </p:txBody>
          </p:sp>
          <p:sp>
            <p:nvSpPr>
              <p:cNvPr id="72" name="矩形 71"/>
              <p:cNvSpPr/>
              <p:nvPr/>
            </p:nvSpPr>
            <p:spPr>
              <a:xfrm>
                <a:off x="800100" y="2616200"/>
                <a:ext cx="2387600" cy="1308100"/>
              </a:xfrm>
              <a:prstGeom prst="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 name="矩形 72"/>
              <p:cNvSpPr/>
              <p:nvPr/>
            </p:nvSpPr>
            <p:spPr>
              <a:xfrm>
                <a:off x="3746500" y="2527300"/>
                <a:ext cx="381000" cy="508000"/>
              </a:xfrm>
              <a:prstGeom prst="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4" name="矩形 73"/>
              <p:cNvSpPr/>
              <p:nvPr/>
            </p:nvSpPr>
            <p:spPr>
              <a:xfrm>
                <a:off x="10147300" y="4457700"/>
                <a:ext cx="520700" cy="393700"/>
              </a:xfrm>
              <a:prstGeom prst="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5" name="矩形 74"/>
              <p:cNvSpPr/>
              <p:nvPr/>
            </p:nvSpPr>
            <p:spPr>
              <a:xfrm>
                <a:off x="6400800" y="2527300"/>
                <a:ext cx="2603500" cy="1790700"/>
              </a:xfrm>
              <a:prstGeom prst="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6" name="object 27"/>
            <p:cNvSpPr txBox="1"/>
            <p:nvPr/>
          </p:nvSpPr>
          <p:spPr>
            <a:xfrm>
              <a:off x="7449" y="10028"/>
              <a:ext cx="1259" cy="437"/>
            </a:xfrm>
            <a:prstGeom prst="rect">
              <a:avLst/>
            </a:prstGeom>
            <a:solidFill>
              <a:schemeClr val="bg1">
                <a:alpha val="60000"/>
              </a:schemeClr>
            </a:solidFill>
          </p:spPr>
          <p:txBody>
            <a:bodyPr vert="horz" wrap="square" lIns="0" tIns="12700" rIns="0" bIns="0" rtlCol="0">
              <a:spAutoFit/>
            </a:bodyPr>
            <a:lstStyle>
              <a:lvl1pPr>
                <a:defRPr sz="1800" b="1" i="0">
                  <a:solidFill>
                    <a:schemeClr val="tx1"/>
                  </a:solidFill>
                  <a:latin typeface="微软雅黑" panose="020B0503020204020204" pitchFamily="34" charset="-122"/>
                  <a:ea typeface="+mj-ea"/>
                  <a:cs typeface="微软雅黑" panose="020B0503020204020204" pitchFamily="34" charset="-122"/>
                </a:defRPr>
              </a:lvl1pPr>
            </a:lstStyle>
            <a:p>
              <a:pPr marL="12700">
                <a:spcBef>
                  <a:spcPts val="100"/>
                </a:spcBef>
              </a:pPr>
              <a:r>
                <a:rPr lang="zh-CN" altLang="en-US" sz="800" kern="0" dirty="0" smtClean="0">
                  <a:solidFill>
                    <a:srgbClr val="000000"/>
                  </a:solidFill>
                  <a:latin typeface="微软雅黑" panose="020B0503020204020204" pitchFamily="34" charset="-122"/>
                </a:rPr>
                <a:t>修改前</a:t>
              </a:r>
              <a:endParaRPr lang="zh-CN" altLang="en-US" sz="800" kern="0" dirty="0">
                <a:solidFill>
                  <a:srgbClr val="000000"/>
                </a:solidFill>
                <a:latin typeface="微软雅黑" panose="020B0503020204020204" pitchFamily="34" charset="-122"/>
              </a:endParaRPr>
            </a:p>
          </p:txBody>
        </p:sp>
        <p:sp>
          <p:nvSpPr>
            <p:cNvPr id="77" name="object 27"/>
            <p:cNvSpPr txBox="1"/>
            <p:nvPr/>
          </p:nvSpPr>
          <p:spPr>
            <a:xfrm>
              <a:off x="13422" y="10028"/>
              <a:ext cx="1223" cy="437"/>
            </a:xfrm>
            <a:prstGeom prst="rect">
              <a:avLst/>
            </a:prstGeom>
            <a:solidFill>
              <a:schemeClr val="bg1">
                <a:alpha val="60000"/>
              </a:schemeClr>
            </a:solidFill>
          </p:spPr>
          <p:txBody>
            <a:bodyPr vert="horz" wrap="square" lIns="0" tIns="12700" rIns="0" bIns="0" rtlCol="0">
              <a:spAutoFit/>
            </a:bodyPr>
            <a:lstStyle>
              <a:lvl1pPr>
                <a:defRPr sz="1800" b="1" i="0">
                  <a:solidFill>
                    <a:schemeClr val="tx1"/>
                  </a:solidFill>
                  <a:latin typeface="微软雅黑" panose="020B0503020204020204" pitchFamily="34" charset="-122"/>
                  <a:ea typeface="+mj-ea"/>
                  <a:cs typeface="微软雅黑" panose="020B0503020204020204" pitchFamily="34" charset="-122"/>
                </a:defRPr>
              </a:lvl1pPr>
            </a:lstStyle>
            <a:p>
              <a:pPr marL="12700">
                <a:spcBef>
                  <a:spcPts val="100"/>
                </a:spcBef>
              </a:pPr>
              <a:r>
                <a:rPr lang="zh-CN" altLang="en-US" sz="800" kern="0" dirty="0" smtClean="0">
                  <a:solidFill>
                    <a:srgbClr val="000000"/>
                  </a:solidFill>
                  <a:latin typeface="微软雅黑" panose="020B0503020204020204" pitchFamily="34" charset="-122"/>
                </a:rPr>
                <a:t>修改后</a:t>
              </a:r>
              <a:endParaRPr lang="zh-CN" altLang="en-US" sz="800" kern="0" dirty="0">
                <a:solidFill>
                  <a:srgbClr val="000000"/>
                </a:solidFill>
                <a:latin typeface="微软雅黑" panose="020B0503020204020204" pitchFamily="34" charset="-122"/>
              </a:endParaRPr>
            </a:p>
          </p:txBody>
        </p:sp>
      </p:grpSp>
      <p:sp>
        <p:nvSpPr>
          <p:cNvPr id="78" name="object 29"/>
          <p:cNvSpPr txBox="1"/>
          <p:nvPr/>
        </p:nvSpPr>
        <p:spPr>
          <a:xfrm>
            <a:off x="4779645" y="4679950"/>
            <a:ext cx="2912110" cy="156210"/>
          </a:xfrm>
          <a:prstGeom prst="rect">
            <a:avLst/>
          </a:prstGeom>
        </p:spPr>
        <p:txBody>
          <a:bodyPr vert="horz" wrap="square" lIns="0" tIns="12700" rIns="0" bIns="0" rtlCol="0">
            <a:noAutofit/>
          </a:bodyPr>
          <a:p>
            <a:pPr lvl="0"/>
            <a:r>
              <a:rPr lang="zh-CN" altLang="en-US" sz="1000" spc="-5" dirty="0">
                <a:latin typeface="微软雅黑" panose="020B0503020204020204" pitchFamily="34" charset="-122"/>
                <a:cs typeface="微软雅黑" panose="020B0503020204020204" pitchFamily="34" charset="-122"/>
              </a:rPr>
              <a:t>增大玻璃幕墙占</a:t>
            </a:r>
            <a:r>
              <a:rPr lang="zh-CN" altLang="en-US" sz="1000" spc="-5" dirty="0" smtClean="0">
                <a:latin typeface="微软雅黑" panose="020B0503020204020204" pitchFamily="34" charset="-122"/>
                <a:cs typeface="微软雅黑" panose="020B0503020204020204" pitchFamily="34" charset="-122"/>
              </a:rPr>
              <a:t>比</a:t>
            </a:r>
            <a:r>
              <a:rPr lang="zh-CN" altLang="en-US" sz="1000" spc="-5" dirty="0">
                <a:latin typeface="微软雅黑" panose="020B0503020204020204" pitchFamily="34" charset="-122"/>
                <a:cs typeface="微软雅黑" panose="020B0503020204020204" pitchFamily="34" charset="-122"/>
              </a:rPr>
              <a:t>；</a:t>
            </a:r>
            <a:r>
              <a:rPr lang="zh-CN" altLang="en-US" sz="1000" dirty="0">
                <a:latin typeface="微软雅黑" panose="020B0503020204020204" pitchFamily="34" charset="-122"/>
                <a:cs typeface="微软雅黑" panose="020B0503020204020204" pitchFamily="34" charset="-122"/>
              </a:rPr>
              <a:t>大门用鲜艳的亮橘色铝板打造</a:t>
            </a:r>
            <a:endParaRPr lang="zh-CN" altLang="en-US" sz="1000" dirty="0">
              <a:latin typeface="微软雅黑" panose="020B0503020204020204" pitchFamily="34" charset="-122"/>
              <a:cs typeface="微软雅黑" panose="020B0503020204020204" pitchFamily="34" charset="-122"/>
            </a:endParaRPr>
          </a:p>
        </p:txBody>
      </p:sp>
      <p:sp>
        <p:nvSpPr>
          <p:cNvPr id="79" name="矩形 78"/>
          <p:cNvSpPr/>
          <p:nvPr/>
        </p:nvSpPr>
        <p:spPr>
          <a:xfrm>
            <a:off x="8277225" y="4635500"/>
            <a:ext cx="4118610" cy="398780"/>
          </a:xfrm>
          <a:prstGeom prst="rect">
            <a:avLst/>
          </a:prstGeom>
        </p:spPr>
        <p:txBody>
          <a:bodyPr wrap="square">
            <a:spAutoFit/>
          </a:bodyPr>
          <a:p>
            <a:pPr lvl="0"/>
            <a:r>
              <a:rPr lang="zh-CN" altLang="en-US" sz="1000" dirty="0">
                <a:latin typeface="微软雅黑" panose="020B0503020204020204" pitchFamily="34" charset="-122"/>
                <a:ea typeface="微软雅黑" panose="020B0503020204020204" pitchFamily="34" charset="-122"/>
              </a:rPr>
              <a:t>加一个</a:t>
            </a:r>
            <a:r>
              <a:rPr lang="en-US" altLang="zh-CN" sz="1000" dirty="0">
                <a:latin typeface="微软雅黑" panose="020B0503020204020204" pitchFamily="34" charset="-122"/>
                <a:ea typeface="微软雅黑" panose="020B0503020204020204" pitchFamily="34" charset="-122"/>
              </a:rPr>
              <a:t>C</a:t>
            </a:r>
            <a:r>
              <a:rPr lang="zh-CN" altLang="en-US" sz="1000" dirty="0">
                <a:latin typeface="微软雅黑" panose="020B0503020204020204" pitchFamily="34" charset="-122"/>
                <a:ea typeface="微软雅黑" panose="020B0503020204020204" pitchFamily="34" charset="-122"/>
              </a:rPr>
              <a:t>型的金属框</a:t>
            </a:r>
            <a:endParaRPr lang="zh-CN" altLang="en-US" sz="1000" dirty="0">
              <a:latin typeface="微软雅黑" panose="020B0503020204020204" pitchFamily="34" charset="-122"/>
              <a:ea typeface="微软雅黑" panose="020B0503020204020204" pitchFamily="34" charset="-122"/>
            </a:endParaRPr>
          </a:p>
          <a:p>
            <a:pPr lvl="0"/>
            <a:r>
              <a:rPr lang="zh-CN" altLang="en-US" sz="1000" dirty="0">
                <a:latin typeface="微软雅黑" panose="020B0503020204020204" pitchFamily="34" charset="-122"/>
                <a:ea typeface="微软雅黑" panose="020B0503020204020204" pitchFamily="34" charset="-122"/>
              </a:rPr>
              <a:t>二层外立面喷亮橘色涂料</a:t>
            </a:r>
            <a:r>
              <a:rPr lang="en-US" altLang="zh-CN" sz="1000" dirty="0">
                <a:latin typeface="微软雅黑" panose="020B0503020204020204" pitchFamily="34" charset="-122"/>
                <a:ea typeface="微软雅黑" panose="020B0503020204020204" pitchFamily="34" charset="-122"/>
              </a:rPr>
              <a:t>,</a:t>
            </a:r>
            <a:r>
              <a:rPr lang="zh-CN" altLang="en-US" sz="1000" dirty="0">
                <a:latin typeface="微软雅黑" panose="020B0503020204020204" pitchFamily="34" charset="-122"/>
                <a:ea typeface="微软雅黑" panose="020B0503020204020204" pitchFamily="34" charset="-122"/>
              </a:rPr>
              <a:t>增加深棕色金属格栅</a:t>
            </a:r>
            <a:endParaRPr lang="zh-CN" altLang="en-US" sz="1000" dirty="0">
              <a:latin typeface="微软雅黑" panose="020B0503020204020204" pitchFamily="34" charset="-122"/>
              <a:ea typeface="微软雅黑" panose="020B0503020204020204" pitchFamily="34" charset="-122"/>
            </a:endParaRPr>
          </a:p>
        </p:txBody>
      </p:sp>
      <p:grpSp>
        <p:nvGrpSpPr>
          <p:cNvPr id="80" name="组合 79"/>
          <p:cNvGrpSpPr/>
          <p:nvPr/>
        </p:nvGrpSpPr>
        <p:grpSpPr>
          <a:xfrm>
            <a:off x="4770755" y="5071110"/>
            <a:ext cx="3383280" cy="1130300"/>
            <a:chOff x="7337" y="2460"/>
            <a:chExt cx="11703" cy="3296"/>
          </a:xfrm>
        </p:grpSpPr>
        <p:grpSp>
          <p:nvGrpSpPr>
            <p:cNvPr id="81" name="组合 80"/>
            <p:cNvGrpSpPr/>
            <p:nvPr/>
          </p:nvGrpSpPr>
          <p:grpSpPr>
            <a:xfrm>
              <a:off x="7337" y="2460"/>
              <a:ext cx="11703" cy="3295"/>
              <a:chOff x="-1" y="1698170"/>
              <a:chExt cx="12192001" cy="3432629"/>
            </a:xfrm>
          </p:grpSpPr>
          <p:pic>
            <p:nvPicPr>
              <p:cNvPr id="82" name="图片 8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089548" y="1698170"/>
                <a:ext cx="6102452" cy="3432629"/>
              </a:xfrm>
              <a:prstGeom prst="rect">
                <a:avLst/>
              </a:prstGeom>
            </p:spPr>
          </p:pic>
          <p:sp>
            <p:nvSpPr>
              <p:cNvPr id="83" name="object 2"/>
              <p:cNvSpPr/>
              <p:nvPr/>
            </p:nvSpPr>
            <p:spPr>
              <a:xfrm>
                <a:off x="-1" y="1698172"/>
                <a:ext cx="6102449" cy="3432626"/>
              </a:xfrm>
              <a:prstGeom prst="rect">
                <a:avLst/>
              </a:prstGeom>
              <a:blipFill>
                <a:blip r:embed="rId9" cstate="print"/>
                <a:stretch>
                  <a:fillRect/>
                </a:stretch>
              </a:blipFill>
            </p:spPr>
            <p:txBody>
              <a:bodyPr wrap="square" lIns="0" tIns="0" rIns="0" bIns="0" rtlCol="0"/>
              <a:lstStyle/>
              <a:p/>
            </p:txBody>
          </p:sp>
          <p:sp>
            <p:nvSpPr>
              <p:cNvPr id="84" name="矩形 83"/>
              <p:cNvSpPr/>
              <p:nvPr/>
            </p:nvSpPr>
            <p:spPr>
              <a:xfrm>
                <a:off x="1231900" y="4267200"/>
                <a:ext cx="812800" cy="854075"/>
              </a:xfrm>
              <a:prstGeom prst="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5" name="矩形 84"/>
              <p:cNvSpPr/>
              <p:nvPr/>
            </p:nvSpPr>
            <p:spPr>
              <a:xfrm>
                <a:off x="2235200" y="3810000"/>
                <a:ext cx="2387600" cy="1311275"/>
              </a:xfrm>
              <a:prstGeom prst="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6" name="矩形 85"/>
              <p:cNvSpPr/>
              <p:nvPr/>
            </p:nvSpPr>
            <p:spPr>
              <a:xfrm>
                <a:off x="7696200" y="3822701"/>
                <a:ext cx="1092200" cy="711200"/>
              </a:xfrm>
              <a:prstGeom prst="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7" name="矩形 86"/>
              <p:cNvSpPr/>
              <p:nvPr/>
            </p:nvSpPr>
            <p:spPr>
              <a:xfrm>
                <a:off x="9004300" y="3657600"/>
                <a:ext cx="2120900" cy="838201"/>
              </a:xfrm>
              <a:prstGeom prst="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8" name="object 27"/>
            <p:cNvSpPr txBox="1"/>
            <p:nvPr/>
          </p:nvSpPr>
          <p:spPr>
            <a:xfrm>
              <a:off x="7462" y="5302"/>
              <a:ext cx="1218" cy="454"/>
            </a:xfrm>
            <a:prstGeom prst="rect">
              <a:avLst/>
            </a:prstGeom>
            <a:solidFill>
              <a:schemeClr val="bg1">
                <a:alpha val="60000"/>
              </a:schemeClr>
            </a:solidFill>
          </p:spPr>
          <p:txBody>
            <a:bodyPr vert="horz" wrap="square" lIns="0" tIns="12700" rIns="0" bIns="0" rtlCol="0">
              <a:noAutofit/>
            </a:bodyPr>
            <a:lstStyle>
              <a:defPPr>
                <a:defRPr lang="zh-CN"/>
              </a:defPPr>
              <a:lvl1pPr marL="12700">
                <a:spcBef>
                  <a:spcPts val="100"/>
                </a:spcBef>
                <a:defRPr sz="1200" b="1" i="0" kern="0">
                  <a:latin typeface="微软雅黑" panose="020B0503020204020204" pitchFamily="34" charset="-122"/>
                  <a:ea typeface="微软雅黑" panose="020B0503020204020204" pitchFamily="34" charset="-122"/>
                  <a:cs typeface="微软雅黑" panose="020B0503020204020204" pitchFamily="34" charset="-122"/>
                </a:defRPr>
              </a:lvl1pPr>
            </a:lstStyle>
            <a:p>
              <a:r>
                <a:rPr lang="zh-CN" altLang="en-US" sz="800" dirty="0">
                  <a:solidFill>
                    <a:srgbClr val="000000"/>
                  </a:solidFill>
                </a:rPr>
                <a:t>修改前</a:t>
              </a:r>
              <a:endParaRPr lang="zh-CN" altLang="en-US" sz="800" dirty="0">
                <a:solidFill>
                  <a:srgbClr val="000000"/>
                </a:solidFill>
              </a:endParaRPr>
            </a:p>
          </p:txBody>
        </p:sp>
        <p:sp>
          <p:nvSpPr>
            <p:cNvPr id="89" name="object 27"/>
            <p:cNvSpPr txBox="1"/>
            <p:nvPr/>
          </p:nvSpPr>
          <p:spPr>
            <a:xfrm>
              <a:off x="13422" y="5302"/>
              <a:ext cx="1299" cy="454"/>
            </a:xfrm>
            <a:prstGeom prst="rect">
              <a:avLst/>
            </a:prstGeom>
            <a:solidFill>
              <a:schemeClr val="bg1">
                <a:alpha val="60000"/>
              </a:schemeClr>
            </a:solidFill>
          </p:spPr>
          <p:txBody>
            <a:bodyPr vert="horz" wrap="square" lIns="0" tIns="12700" rIns="0" bIns="0" rtlCol="0">
              <a:noAutofit/>
            </a:bodyPr>
            <a:lstStyle>
              <a:defPPr>
                <a:defRPr lang="zh-CN"/>
              </a:defPPr>
              <a:lvl1pPr marL="12700">
                <a:spcBef>
                  <a:spcPts val="100"/>
                </a:spcBef>
                <a:defRPr sz="1200" b="1" i="0" kern="0">
                  <a:latin typeface="微软雅黑" panose="020B0503020204020204" pitchFamily="34" charset="-122"/>
                  <a:ea typeface="微软雅黑" panose="020B0503020204020204" pitchFamily="34" charset="-122"/>
                  <a:cs typeface="微软雅黑" panose="020B0503020204020204" pitchFamily="34" charset="-122"/>
                </a:defRPr>
              </a:lvl1pPr>
            </a:lstStyle>
            <a:p>
              <a:r>
                <a:rPr lang="zh-CN" altLang="en-US" sz="800" dirty="0">
                  <a:solidFill>
                    <a:srgbClr val="000000"/>
                  </a:solidFill>
                </a:rPr>
                <a:t>修改后</a:t>
              </a:r>
              <a:endParaRPr lang="zh-CN" altLang="en-US" sz="800" dirty="0">
                <a:solidFill>
                  <a:srgbClr val="000000"/>
                </a:solidFill>
              </a:endParaRPr>
            </a:p>
          </p:txBody>
        </p:sp>
      </p:grpSp>
      <p:grpSp>
        <p:nvGrpSpPr>
          <p:cNvPr id="90" name="组合 89"/>
          <p:cNvGrpSpPr/>
          <p:nvPr/>
        </p:nvGrpSpPr>
        <p:grpSpPr>
          <a:xfrm>
            <a:off x="8376285" y="5070475"/>
            <a:ext cx="3426460" cy="1137313"/>
            <a:chOff x="7340" y="7201"/>
            <a:chExt cx="11680" cy="3284"/>
          </a:xfrm>
        </p:grpSpPr>
        <p:grpSp>
          <p:nvGrpSpPr>
            <p:cNvPr id="91" name="组合 90"/>
            <p:cNvGrpSpPr/>
            <p:nvPr/>
          </p:nvGrpSpPr>
          <p:grpSpPr>
            <a:xfrm>
              <a:off x="7340" y="7201"/>
              <a:ext cx="11680" cy="3284"/>
              <a:chOff x="-10634" y="1855946"/>
              <a:chExt cx="12202634" cy="3430429"/>
            </a:xfrm>
          </p:grpSpPr>
          <p:sp>
            <p:nvSpPr>
              <p:cNvPr id="92" name="object 2"/>
              <p:cNvSpPr/>
              <p:nvPr/>
            </p:nvSpPr>
            <p:spPr>
              <a:xfrm>
                <a:off x="6096000" y="1857375"/>
                <a:ext cx="6096000" cy="3429000"/>
              </a:xfrm>
              <a:prstGeom prst="rect">
                <a:avLst/>
              </a:prstGeom>
              <a:blipFill>
                <a:blip r:embed="rId10" cstate="print"/>
                <a:stretch>
                  <a:fillRect/>
                </a:stretch>
              </a:blipFill>
            </p:spPr>
            <p:txBody>
              <a:bodyPr wrap="square" lIns="0" tIns="0" rIns="0" bIns="0" rtlCol="0"/>
              <a:lstStyle/>
              <a:p/>
            </p:txBody>
          </p:sp>
          <p:sp>
            <p:nvSpPr>
              <p:cNvPr id="93" name="object 2"/>
              <p:cNvSpPr/>
              <p:nvPr/>
            </p:nvSpPr>
            <p:spPr>
              <a:xfrm>
                <a:off x="-10634" y="1855946"/>
                <a:ext cx="6106633" cy="3430429"/>
              </a:xfrm>
              <a:prstGeom prst="rect">
                <a:avLst/>
              </a:prstGeom>
              <a:blipFill>
                <a:blip r:embed="rId11" cstate="print"/>
                <a:srcRect/>
                <a:stretch>
                  <a:fillRect l="-22286"/>
                </a:stretch>
              </a:blipFill>
            </p:spPr>
            <p:txBody>
              <a:bodyPr wrap="square" lIns="0" tIns="0" rIns="0" bIns="0" rtlCol="0"/>
              <a:lstStyle/>
              <a:p/>
            </p:txBody>
          </p:sp>
          <p:sp>
            <p:nvSpPr>
              <p:cNvPr id="94" name="矩形 93"/>
              <p:cNvSpPr/>
              <p:nvPr/>
            </p:nvSpPr>
            <p:spPr>
              <a:xfrm>
                <a:off x="622300" y="2133600"/>
                <a:ext cx="4546600" cy="1905000"/>
              </a:xfrm>
              <a:prstGeom prst="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5" name="矩形 94"/>
              <p:cNvSpPr/>
              <p:nvPr/>
            </p:nvSpPr>
            <p:spPr>
              <a:xfrm>
                <a:off x="6578600" y="1993900"/>
                <a:ext cx="4038600" cy="2006600"/>
              </a:xfrm>
              <a:prstGeom prst="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6" name="object 27"/>
            <p:cNvSpPr txBox="1"/>
            <p:nvPr/>
          </p:nvSpPr>
          <p:spPr>
            <a:xfrm>
              <a:off x="7462" y="10087"/>
              <a:ext cx="1126" cy="391"/>
            </a:xfrm>
            <a:prstGeom prst="rect">
              <a:avLst/>
            </a:prstGeom>
            <a:solidFill>
              <a:schemeClr val="bg1">
                <a:alpha val="60000"/>
              </a:schemeClr>
            </a:solidFill>
          </p:spPr>
          <p:txBody>
            <a:bodyPr vert="horz" wrap="square" lIns="0" tIns="12700" rIns="0" bIns="0" rtlCol="0">
              <a:spAutoFit/>
            </a:bodyPr>
            <a:lstStyle>
              <a:lvl1pPr>
                <a:defRPr sz="1800" b="1" i="0">
                  <a:solidFill>
                    <a:schemeClr val="tx1"/>
                  </a:solidFill>
                  <a:latin typeface="微软雅黑" panose="020B0503020204020204" pitchFamily="34" charset="-122"/>
                  <a:ea typeface="+mj-ea"/>
                  <a:cs typeface="微软雅黑" panose="020B0503020204020204" pitchFamily="34" charset="-122"/>
                </a:defRPr>
              </a:lvl1pPr>
            </a:lstStyle>
            <a:p>
              <a:pPr marL="12700">
                <a:spcBef>
                  <a:spcPts val="100"/>
                </a:spcBef>
              </a:pPr>
              <a:r>
                <a:rPr lang="zh-CN" altLang="en-US" sz="800" kern="0" dirty="0" smtClean="0">
                  <a:solidFill>
                    <a:srgbClr val="000000"/>
                  </a:solidFill>
                  <a:latin typeface="微软雅黑" panose="020B0503020204020204" pitchFamily="34" charset="-122"/>
                </a:rPr>
                <a:t>修改前</a:t>
              </a:r>
              <a:endParaRPr lang="zh-CN" altLang="en-US" sz="800" kern="0" dirty="0">
                <a:solidFill>
                  <a:srgbClr val="000000"/>
                </a:solidFill>
                <a:latin typeface="微软雅黑" panose="020B0503020204020204" pitchFamily="34" charset="-122"/>
              </a:endParaRPr>
            </a:p>
          </p:txBody>
        </p:sp>
        <p:sp>
          <p:nvSpPr>
            <p:cNvPr id="97" name="object 27"/>
            <p:cNvSpPr txBox="1"/>
            <p:nvPr/>
          </p:nvSpPr>
          <p:spPr>
            <a:xfrm>
              <a:off x="13423" y="10087"/>
              <a:ext cx="1126" cy="391"/>
            </a:xfrm>
            <a:prstGeom prst="rect">
              <a:avLst/>
            </a:prstGeom>
            <a:solidFill>
              <a:schemeClr val="bg1">
                <a:alpha val="60000"/>
              </a:schemeClr>
            </a:solidFill>
          </p:spPr>
          <p:txBody>
            <a:bodyPr vert="horz" wrap="square" lIns="0" tIns="12700" rIns="0" bIns="0" rtlCol="0">
              <a:spAutoFit/>
            </a:bodyPr>
            <a:lstStyle>
              <a:lvl1pPr>
                <a:defRPr sz="1800" b="1" i="0">
                  <a:solidFill>
                    <a:schemeClr val="tx1"/>
                  </a:solidFill>
                  <a:latin typeface="微软雅黑" panose="020B0503020204020204" pitchFamily="34" charset="-122"/>
                  <a:ea typeface="+mj-ea"/>
                  <a:cs typeface="微软雅黑" panose="020B0503020204020204" pitchFamily="34" charset="-122"/>
                </a:defRPr>
              </a:lvl1pPr>
            </a:lstStyle>
            <a:p>
              <a:pPr marL="12700">
                <a:spcBef>
                  <a:spcPts val="100"/>
                </a:spcBef>
              </a:pPr>
              <a:r>
                <a:rPr lang="zh-CN" altLang="en-US" sz="800" kern="0" dirty="0" smtClean="0">
                  <a:solidFill>
                    <a:srgbClr val="000000"/>
                  </a:solidFill>
                  <a:latin typeface="微软雅黑" panose="020B0503020204020204" pitchFamily="34" charset="-122"/>
                </a:rPr>
                <a:t>修改后</a:t>
              </a:r>
              <a:endParaRPr lang="zh-CN" altLang="en-US" sz="800" kern="0" dirty="0">
                <a:solidFill>
                  <a:srgbClr val="000000"/>
                </a:solidFill>
                <a:latin typeface="微软雅黑" panose="020B0503020204020204" pitchFamily="34" charset="-122"/>
              </a:endParaRPr>
            </a:p>
          </p:txBody>
        </p:sp>
      </p:grpSp>
      <p:sp>
        <p:nvSpPr>
          <p:cNvPr id="98" name="object 29"/>
          <p:cNvSpPr txBox="1"/>
          <p:nvPr/>
        </p:nvSpPr>
        <p:spPr>
          <a:xfrm>
            <a:off x="4785036" y="6319843"/>
            <a:ext cx="7267264" cy="320040"/>
          </a:xfrm>
          <a:prstGeom prst="rect">
            <a:avLst/>
          </a:prstGeom>
        </p:spPr>
        <p:txBody>
          <a:bodyPr vert="horz" wrap="square" lIns="0" tIns="12700" rIns="0" bIns="0" rtlCol="0">
            <a:spAutoFit/>
          </a:bodyPr>
          <a:p>
            <a:pPr lvl="0"/>
            <a:r>
              <a:rPr lang="zh-CN" altLang="en-US" sz="1000" dirty="0">
                <a:latin typeface="微软雅黑" panose="020B0503020204020204" pitchFamily="34" charset="-122"/>
                <a:ea typeface="微软雅黑" panose="020B0503020204020204" pitchFamily="34" charset="-122"/>
              </a:rPr>
              <a:t>增加一个橘红色门头；在原白色广告位区域加金属矩管</a:t>
            </a:r>
            <a:endParaRPr lang="zh-CN" altLang="en-US" sz="1000" dirty="0">
              <a:latin typeface="微软雅黑" panose="020B0503020204020204" pitchFamily="34" charset="-122"/>
              <a:ea typeface="微软雅黑" panose="020B0503020204020204" pitchFamily="34" charset="-122"/>
            </a:endParaRPr>
          </a:p>
          <a:p>
            <a:pPr lvl="0" algn="l">
              <a:buClrTx/>
              <a:buSzTx/>
              <a:buFontTx/>
            </a:pPr>
            <a:r>
              <a:rPr lang="zh-CN" altLang="en-US" sz="1000" dirty="0">
                <a:latin typeface="微软雅黑" panose="020B0503020204020204" pitchFamily="34" charset="-122"/>
                <a:ea typeface="微软雅黑" panose="020B0503020204020204" pitchFamily="34" charset="-122"/>
              </a:rPr>
              <a:t>规划非机动车停车位，加建简洁遮阳雨棚</a:t>
            </a:r>
            <a:endParaRPr lang="zh-CN" altLang="en-US" sz="1000" dirty="0">
              <a:latin typeface="微软雅黑" panose="020B0503020204020204" pitchFamily="34" charset="-122"/>
              <a:ea typeface="微软雅黑" panose="020B0503020204020204" pitchFamily="34" charset="-122"/>
            </a:endParaRPr>
          </a:p>
        </p:txBody>
      </p:sp>
      <p:sp>
        <p:nvSpPr>
          <p:cNvPr id="100" name="object 29"/>
          <p:cNvSpPr txBox="1"/>
          <p:nvPr/>
        </p:nvSpPr>
        <p:spPr>
          <a:xfrm>
            <a:off x="8368976" y="6319843"/>
            <a:ext cx="7267264" cy="320040"/>
          </a:xfrm>
          <a:prstGeom prst="rect">
            <a:avLst/>
          </a:prstGeom>
        </p:spPr>
        <p:txBody>
          <a:bodyPr vert="horz" wrap="square" lIns="0" tIns="12700" rIns="0" bIns="0" rtlCol="0">
            <a:spAutoFit/>
          </a:bodyPr>
          <a:p>
            <a:pPr lvl="0" algn="l">
              <a:buClrTx/>
              <a:buSzTx/>
              <a:buFontTx/>
            </a:pPr>
            <a:r>
              <a:rPr lang="zh-CN" altLang="en-US" sz="1000" dirty="0">
                <a:latin typeface="微软雅黑" panose="020B0503020204020204" pitchFamily="34" charset="-122"/>
                <a:ea typeface="微软雅黑" panose="020B0503020204020204" pitchFamily="34" charset="-122"/>
                <a:sym typeface="+mn-ea"/>
              </a:rPr>
              <a:t>立面横线条位置布置空调机位，用统一的深棕色金属格栅遮蔽</a:t>
            </a:r>
            <a:endParaRPr lang="zh-CN" altLang="en-US" sz="1000" dirty="0">
              <a:latin typeface="微软雅黑" panose="020B0503020204020204" pitchFamily="34" charset="-122"/>
              <a:ea typeface="微软雅黑" panose="020B0503020204020204" pitchFamily="34" charset="-122"/>
              <a:sym typeface="+mn-ea"/>
            </a:endParaRPr>
          </a:p>
          <a:p>
            <a:pPr lvl="0" algn="l">
              <a:buClrTx/>
              <a:buSzTx/>
              <a:buFontTx/>
            </a:pPr>
            <a:r>
              <a:rPr lang="zh-CN" altLang="en-US" sz="1000" dirty="0">
                <a:latin typeface="微软雅黑" panose="020B0503020204020204" pitchFamily="34" charset="-122"/>
                <a:ea typeface="微软雅黑" panose="020B0503020204020204" pitchFamily="34" charset="-122"/>
                <a:sym typeface="+mn-ea"/>
              </a:rPr>
              <a:t>在原白色广告位区域加金属矩管</a:t>
            </a:r>
            <a:endParaRPr lang="zh-CN" altLang="en-US" sz="1000" dirty="0">
              <a:latin typeface="微软雅黑" panose="020B0503020204020204" pitchFamily="34" charset="-122"/>
              <a:ea typeface="微软雅黑" panose="020B0503020204020204" pitchFamily="34" charset="-122"/>
            </a:endParaRPr>
          </a:p>
        </p:txBody>
      </p:sp>
    </p:spTree>
    <p:custDataLst>
      <p:tags r:id="rId12"/>
    </p:custDataLst>
  </p:cSld>
  <p:clrMapOvr>
    <a:masterClrMapping/>
  </p:clrMapOvr>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176"/>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176"/>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2.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176"/>
  <p:tag name="KSO_WM_TEMPLATE_MASTER_TYPE" val="0"/>
  <p:tag name="KSO_WM_TEMPLATE_COLOR_TYPE" val="1"/>
  <p:tag name="KSO_WM_UNIT_SHOW_EDIT_AREA_INDICATION" val="1"/>
</p:tagLst>
</file>

<file path=ppt/tags/tag63.xml><?xml version="1.0" encoding="utf-8"?>
<p:tagLst xmlns:p="http://schemas.openxmlformats.org/presentationml/2006/main">
  <p:tag name="KSO_WM_SLIDE_ID" val="custom20205176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176"/>
  <p:tag name="KSO_WM_SLIDE_LAYOUT" val="a_b"/>
  <p:tag name="KSO_WM_SLIDE_LAYOUT_CNT" val="1_1"/>
  <p:tag name="KSO_WM_UNIT_SHOW_EDIT_AREA_INDICATION" val="1"/>
  <p:tag name="KSO_WM_TEMPLATE_THUMBS_INDEX" val="1、4、7、12、13、14、15、16、17、18、20、24、25、28、33、36、40、43、44"/>
</p:tagLst>
</file>

<file path=ppt/tags/tag64.xml><?xml version="1.0" encoding="utf-8"?>
<p:tagLst xmlns:p="http://schemas.openxmlformats.org/presentationml/2006/main">
  <p:tag name="KSO_WPP_MARK_KEY" val="fa75f485-22e2-4e7a-bc8c-2c4cd009fe2d"/>
  <p:tag name="COMMONDATA" val="eyJoZGlkIjoiZGMwYTQ2YjIzOGQ5MTRhZDM3NzNlN2U4NDBlNzJjMzgifQ=="/>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heme/theme1.xml><?xml version="1.0" encoding="utf-8"?>
<a:theme xmlns:a="http://schemas.openxmlformats.org/drawingml/2006/main" name="Office 主题​​">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gs>
            <a:gs pos="100000">
              <a:schemeClr val="phClr">
                <a:lumMod val="85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1369</Words>
  <Application>WPS 演示</Application>
  <PresentationFormat>宽屏</PresentationFormat>
  <Paragraphs>66</Paragraphs>
  <Slides>1</Slides>
  <Notes>0</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1</vt:i4>
      </vt:variant>
    </vt:vector>
  </HeadingPairs>
  <TitlesOfParts>
    <vt:vector size="12" baseType="lpstr">
      <vt:lpstr>Arial</vt:lpstr>
      <vt:lpstr>宋体</vt:lpstr>
      <vt:lpstr>Wingdings</vt:lpstr>
      <vt:lpstr>Wingdings</vt:lpstr>
      <vt:lpstr>黑体</vt:lpstr>
      <vt:lpstr>Calibri</vt:lpstr>
      <vt:lpstr>微软雅黑</vt:lpstr>
      <vt:lpstr>MicrosoftYaHei-Bold</vt:lpstr>
      <vt:lpstr>AMGDT</vt:lpstr>
      <vt:lpstr>Arial Unicode MS</vt:lpstr>
      <vt:lpstr>Office 主题​​</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Administrator</cp:lastModifiedBy>
  <cp:revision>225</cp:revision>
  <dcterms:created xsi:type="dcterms:W3CDTF">2019-06-19T02:08:00Z</dcterms:created>
  <dcterms:modified xsi:type="dcterms:W3CDTF">2024-02-23T03:08:13Z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2052-11.8.2.12055</vt:lpwstr>
  </property>
  <property fmtid="{D5CDD505-2E9C-101B-9397-08002B2CF9AE}" pid="3" name="ICV">
    <vt:lpwstr>FF8701806AED4983BFD03421D0C4D6A3</vt:lpwstr>
  </property>
</Properties>
</file>